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11088302" r:id="rId3"/>
    <p:sldId id="11088303" r:id="rId4"/>
    <p:sldId id="11088304" r:id="rId5"/>
    <p:sldId id="11088305" r:id="rId6"/>
    <p:sldId id="11088332" r:id="rId7"/>
    <p:sldId id="11088310" r:id="rId8"/>
    <p:sldId id="11088306" r:id="rId9"/>
    <p:sldId id="11088307" r:id="rId11"/>
    <p:sldId id="11088308" r:id="rId12"/>
    <p:sldId id="11088309" r:id="rId13"/>
    <p:sldId id="11088311" r:id="rId14"/>
    <p:sldId id="11088355" r:id="rId15"/>
    <p:sldId id="11088312" r:id="rId16"/>
    <p:sldId id="11088313" r:id="rId17"/>
    <p:sldId id="11088314" r:id="rId18"/>
    <p:sldId id="11088315" r:id="rId19"/>
    <p:sldId id="11088316" r:id="rId20"/>
    <p:sldId id="11088317" r:id="rId21"/>
    <p:sldId id="11088318" r:id="rId22"/>
    <p:sldId id="11088320" r:id="rId23"/>
    <p:sldId id="11088321" r:id="rId24"/>
    <p:sldId id="11088322" r:id="rId25"/>
    <p:sldId id="11088323" r:id="rId26"/>
    <p:sldId id="11088324" r:id="rId27"/>
    <p:sldId id="11088325" r:id="rId28"/>
    <p:sldId id="11088326" r:id="rId29"/>
    <p:sldId id="11088327" r:id="rId30"/>
    <p:sldId id="11088331" r:id="rId31"/>
  </p:sldIdLst>
  <p:sldSz cx="13004165" cy="9752965"/>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8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82" d="100"/>
          <a:sy n="82" d="100"/>
        </p:scale>
        <p:origin x="6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25806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25806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552950" y="642938"/>
            <a:ext cx="3086100" cy="173593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2475309"/>
            <a:ext cx="9753600" cy="2025253"/>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4885432"/>
            <a:ext cx="5283200" cy="25806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4885432"/>
            <a:ext cx="5283200" cy="25806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2.jpeg"/><Relationship Id="rId2" Type="http://schemas.openxmlformats.org/officeDocument/2006/relationships/image" Target="../media/image7.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7.png"/><Relationship Id="rId2" Type="http://schemas.openxmlformats.org/officeDocument/2006/relationships/image" Target="../media/image1.png"/><Relationship Id="rId15" Type="http://schemas.openxmlformats.org/officeDocument/2006/relationships/slideLayout" Target="../slideLayouts/slideLayout1.xml"/><Relationship Id="rId14" Type="http://schemas.openxmlformats.org/officeDocument/2006/relationships/image" Target="../media/image2.png"/><Relationship Id="rId13" Type="http://schemas.microsoft.com/office/2007/relationships/hdphoto" Target="../media/image43.wdp"/><Relationship Id="rId12" Type="http://schemas.openxmlformats.org/officeDocument/2006/relationships/image" Target="../media/image42.png"/><Relationship Id="rId11" Type="http://schemas.openxmlformats.org/officeDocument/2006/relationships/image" Target="../media/image41.png"/><Relationship Id="rId10" Type="http://schemas.openxmlformats.org/officeDocument/2006/relationships/image" Target="../media/image40.png"/><Relationship Id="rId1" Type="http://schemas.openxmlformats.org/officeDocument/2006/relationships/image" Target="../media/image33.png"/></Relationships>
</file>

<file path=ppt/slides/_rels/slide14.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7.png"/><Relationship Id="rId11" Type="http://schemas.openxmlformats.org/officeDocument/2006/relationships/slideLayout" Target="../slideLayouts/slideLayout1.xml"/><Relationship Id="rId10" Type="http://schemas.openxmlformats.org/officeDocument/2006/relationships/image" Target="../media/image47.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8.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png"/><Relationship Id="rId3"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7.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9.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image" Target="../media/image63.png"/><Relationship Id="rId7" Type="http://schemas.openxmlformats.org/officeDocument/2006/relationships/image" Target="../media/image62.png"/><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3" Type="http://schemas.openxmlformats.org/officeDocument/2006/relationships/image" Target="../media/image58.png"/><Relationship Id="rId2" Type="http://schemas.openxmlformats.org/officeDocument/2006/relationships/image" Target="../media/image7.png"/><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7.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microsoft.com/office/2007/relationships/hdphoto" Target="../media/image69.wdp"/><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2.png"/><Relationship Id="rId3" Type="http://schemas.openxmlformats.org/officeDocument/2006/relationships/image" Target="../media/image66.png"/><Relationship Id="rId2" Type="http://schemas.openxmlformats.org/officeDocument/2006/relationships/image" Target="../media/image7.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21.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3.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4.png"/><Relationship Id="rId2" Type="http://schemas.openxmlformats.org/officeDocument/2006/relationships/image" Target="../media/image7.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5.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7.png"/><Relationship Id="rId4" Type="http://schemas.openxmlformats.org/officeDocument/2006/relationships/image" Target="../media/image7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hdphoto" Target="../media/image11.wdp"/><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microsoft.com/office/2007/relationships/hdphoto" Target="../media/image15.wdp"/><Relationship Id="rId6" Type="http://schemas.openxmlformats.org/officeDocument/2006/relationships/image" Target="../media/image14.png"/><Relationship Id="rId5" Type="http://schemas.microsoft.com/office/2007/relationships/hdphoto" Target="../media/image13.wdp"/><Relationship Id="rId4" Type="http://schemas.openxmlformats.org/officeDocument/2006/relationships/image" Target="../media/image12.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svg"/><Relationship Id="rId4" Type="http://schemas.openxmlformats.org/officeDocument/2006/relationships/image" Target="../media/image16.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2.png"/><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0"/>
            <a:ext cx="13004799" cy="9753599"/>
          </a:xfrm>
          <a:prstGeom prst="rect">
            <a:avLst/>
          </a:prstGeom>
        </p:spPr>
      </p:pic>
      <p:pic>
        <p:nvPicPr>
          <p:cNvPr id="456" name="Picture" descr="Picture"/>
          <p:cNvPicPr>
            <a:picLocks noChangeAspect="1"/>
          </p:cNvPicPr>
          <p:nvPr/>
        </p:nvPicPr>
        <p:blipFill>
          <a:blip r:embed="rId2" cstate="print">
            <a:alphaModFix amt="49000"/>
          </a:blip>
          <a:stretch>
            <a:fillRect/>
          </a:stretch>
        </p:blipFill>
        <p:spPr>
          <a:xfrm>
            <a:off x="3366593" y="1740993"/>
            <a:ext cx="6271611" cy="6271611"/>
          </a:xfrm>
          <a:prstGeom prst="rect">
            <a:avLst/>
          </a:prstGeom>
        </p:spPr>
      </p:pic>
      <p:pic>
        <p:nvPicPr>
          <p:cNvPr id="922" name="Picture" descr="Picture"/>
          <p:cNvPicPr>
            <a:picLocks noChangeAspect="1"/>
          </p:cNvPicPr>
          <p:nvPr/>
        </p:nvPicPr>
        <p:blipFill>
          <a:blip r:embed="rId3" cstate="print">
            <a:alphaModFix amt="43000"/>
          </a:blip>
          <a:stretch>
            <a:fillRect/>
          </a:stretch>
        </p:blipFill>
        <p:spPr>
          <a:xfrm>
            <a:off x="2668840" y="1079962"/>
            <a:ext cx="7667118" cy="7667118"/>
          </a:xfrm>
          <a:prstGeom prst="rect">
            <a:avLst/>
          </a:prstGeom>
        </p:spPr>
      </p:pic>
      <p:pic>
        <p:nvPicPr>
          <p:cNvPr id="1388" name="Picture" descr="Picture"/>
          <p:cNvPicPr>
            <a:picLocks noChangeAspect="1"/>
          </p:cNvPicPr>
          <p:nvPr/>
        </p:nvPicPr>
        <p:blipFill>
          <a:blip r:embed="rId3" cstate="print">
            <a:alphaModFix amt="43000"/>
          </a:blip>
          <a:stretch>
            <a:fillRect/>
          </a:stretch>
        </p:blipFill>
        <p:spPr>
          <a:xfrm rot="4200000">
            <a:off x="2668840" y="1079962"/>
            <a:ext cx="7667118" cy="7667118"/>
          </a:xfrm>
          <a:prstGeom prst="rect">
            <a:avLst/>
          </a:prstGeom>
        </p:spPr>
      </p:pic>
      <p:pic>
        <p:nvPicPr>
          <p:cNvPr id="1861" name="Picture" descr="Picture"/>
          <p:cNvPicPr>
            <a:picLocks noChangeAspect="1"/>
          </p:cNvPicPr>
          <p:nvPr/>
        </p:nvPicPr>
        <p:blipFill>
          <a:blip r:embed="rId4" cstate="print">
            <a:alphaModFix amt="61000"/>
          </a:blip>
          <a:stretch>
            <a:fillRect/>
          </a:stretch>
        </p:blipFill>
        <p:spPr>
          <a:xfrm>
            <a:off x="1893206" y="5608651"/>
            <a:ext cx="9218386" cy="535196"/>
          </a:xfrm>
          <a:prstGeom prst="rect">
            <a:avLst/>
          </a:prstGeom>
        </p:spPr>
      </p:pic>
      <p:pic>
        <p:nvPicPr>
          <p:cNvPr id="9221" name="图片 24" descr="E律师logo.png"/>
          <p:cNvPicPr>
            <a:picLocks noChangeAspect="1"/>
          </p:cNvPicPr>
          <p:nvPr/>
        </p:nvPicPr>
        <p:blipFill>
          <a:blip r:embed="rId5" cstate="print"/>
          <a:stretch>
            <a:fillRect/>
          </a:stretch>
        </p:blipFill>
        <p:spPr>
          <a:xfrm>
            <a:off x="0" y="145415"/>
            <a:ext cx="2021840" cy="934720"/>
          </a:xfrm>
          <a:prstGeom prst="rect">
            <a:avLst/>
          </a:prstGeom>
          <a:noFill/>
          <a:ln w="9525">
            <a:noFill/>
          </a:ln>
        </p:spPr>
      </p:pic>
      <p:sp>
        <p:nvSpPr>
          <p:cNvPr id="3" name="文本框 2"/>
          <p:cNvSpPr txBox="1"/>
          <p:nvPr/>
        </p:nvSpPr>
        <p:spPr>
          <a:xfrm>
            <a:off x="1014730" y="4053840"/>
            <a:ext cx="11500485" cy="1322070"/>
          </a:xfrm>
          <a:prstGeom prst="rect">
            <a:avLst/>
          </a:prstGeom>
          <a:noFill/>
        </p:spPr>
        <p:txBody>
          <a:bodyPr wrap="square" rtlCol="0">
            <a:spAutoFit/>
          </a:bodyPr>
          <a:p>
            <a:r>
              <a:rPr lang="en-US" altLang="zh-CN" sz="80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e</a:t>
            </a:r>
            <a:r>
              <a:rPr lang="zh-CN" altLang="en-US" sz="80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律师智慧律所应用系统</a:t>
            </a:r>
            <a:endParaRPr lang="zh-CN" altLang="en-US" sz="8000">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4607560" y="2452370"/>
            <a:ext cx="3416300" cy="1014730"/>
          </a:xfrm>
          <a:prstGeom prst="rect">
            <a:avLst/>
          </a:prstGeom>
          <a:noFill/>
        </p:spPr>
        <p:txBody>
          <a:bodyPr wrap="square" rtlCol="0">
            <a:spAutoFit/>
          </a:bodyPr>
          <a:p>
            <a:r>
              <a:rPr lang="en-US" altLang="zh-CN" sz="60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   2022</a:t>
            </a:r>
            <a:endParaRPr lang="en-US" altLang="zh-CN" sz="60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5" name="文本框 4"/>
          <p:cNvSpPr txBox="1"/>
          <p:nvPr/>
        </p:nvSpPr>
        <p:spPr>
          <a:xfrm>
            <a:off x="3943350" y="6863715"/>
            <a:ext cx="4744085" cy="706755"/>
          </a:xfrm>
          <a:prstGeom prst="rect">
            <a:avLst/>
          </a:prstGeom>
          <a:noFill/>
        </p:spPr>
        <p:txBody>
          <a:bodyPr wrap="square" rtlCol="0">
            <a:spAutoFit/>
          </a:bodyPr>
          <a:p>
            <a:pPr algn="ctr"/>
            <a:r>
              <a:rPr lang="zh-CN" altLang="en-US" sz="40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管理员使用教程</a:t>
            </a:r>
            <a:endParaRPr lang="zh-CN" altLang="en-US"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635" y="0"/>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333375" y="306705"/>
            <a:ext cx="1173480" cy="1173480"/>
          </a:xfrm>
          <a:prstGeom prst="rect">
            <a:avLst/>
          </a:prstGeom>
        </p:spPr>
      </p:pic>
      <p:pic>
        <p:nvPicPr>
          <p:cNvPr id="2325" name="Picture" descr="Picture"/>
          <p:cNvPicPr>
            <a:picLocks noChangeAspect="1"/>
          </p:cNvPicPr>
          <p:nvPr/>
        </p:nvPicPr>
        <p:blipFill>
          <a:blip r:embed="rId3" cstate="print">
            <a:alphaModFix amt="100000"/>
          </a:blip>
          <a:stretch>
            <a:fillRect/>
          </a:stretch>
        </p:blipFill>
        <p:spPr>
          <a:xfrm>
            <a:off x="10344347" y="-2836644"/>
            <a:ext cx="5474573" cy="5474573"/>
          </a:xfrm>
          <a:prstGeom prst="rect">
            <a:avLst/>
          </a:prstGeom>
        </p:spPr>
      </p:pic>
      <p:pic>
        <p:nvPicPr>
          <p:cNvPr id="5300" name="Picture" descr="Picture"/>
          <p:cNvPicPr>
            <a:picLocks noChangeAspect="1"/>
          </p:cNvPicPr>
          <p:nvPr/>
        </p:nvPicPr>
        <p:blipFill>
          <a:blip r:embed="rId4" cstate="print">
            <a:alphaModFix amt="100000"/>
          </a:blip>
          <a:stretch>
            <a:fillRect/>
          </a:stretch>
        </p:blipFill>
        <p:spPr>
          <a:xfrm>
            <a:off x="775335" y="7132320"/>
            <a:ext cx="731520" cy="731520"/>
          </a:xfrm>
          <a:prstGeom prst="rect">
            <a:avLst/>
          </a:prstGeom>
        </p:spPr>
      </p:pic>
      <p:pic>
        <p:nvPicPr>
          <p:cNvPr id="3" name="图片 2"/>
          <p:cNvPicPr>
            <a:picLocks noChangeAspect="1"/>
          </p:cNvPicPr>
          <p:nvPr/>
        </p:nvPicPr>
        <p:blipFill>
          <a:blip r:embed="rId5"/>
          <a:stretch>
            <a:fillRect/>
          </a:stretch>
        </p:blipFill>
        <p:spPr>
          <a:xfrm>
            <a:off x="701040" y="2025015"/>
            <a:ext cx="7172325" cy="4562475"/>
          </a:xfrm>
          <a:prstGeom prst="rect">
            <a:avLst/>
          </a:prstGeom>
        </p:spPr>
      </p:pic>
      <p:pic>
        <p:nvPicPr>
          <p:cNvPr id="4" name="图片 3"/>
          <p:cNvPicPr>
            <a:picLocks noChangeAspect="1"/>
          </p:cNvPicPr>
          <p:nvPr/>
        </p:nvPicPr>
        <p:blipFill>
          <a:blip r:embed="rId6"/>
          <a:stretch>
            <a:fillRect/>
          </a:stretch>
        </p:blipFill>
        <p:spPr>
          <a:xfrm>
            <a:off x="5204460" y="3818255"/>
            <a:ext cx="7162800" cy="5295900"/>
          </a:xfrm>
          <a:prstGeom prst="rect">
            <a:avLst/>
          </a:prstGeom>
        </p:spPr>
      </p:pic>
      <p:sp>
        <p:nvSpPr>
          <p:cNvPr id="5" name="文本框 4"/>
          <p:cNvSpPr txBox="1"/>
          <p:nvPr/>
        </p:nvSpPr>
        <p:spPr>
          <a:xfrm>
            <a:off x="1795780" y="552450"/>
            <a:ext cx="7634605" cy="64516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系统参数配置</a:t>
            </a:r>
            <a:endPar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endParaRPr>
          </a:p>
        </p:txBody>
      </p:sp>
      <p:pic>
        <p:nvPicPr>
          <p:cNvPr id="6234" name="Picture" descr="Picture"/>
          <p:cNvPicPr>
            <a:picLocks noChangeAspect="1"/>
          </p:cNvPicPr>
          <p:nvPr/>
        </p:nvPicPr>
        <p:blipFill>
          <a:blip r:embed="rId7" cstate="print">
            <a:alphaModFix amt="100000"/>
          </a:blip>
          <a:stretch>
            <a:fillRect/>
          </a:stretch>
        </p:blipFill>
        <p:spPr>
          <a:xfrm>
            <a:off x="908217" y="7259276"/>
            <a:ext cx="466885" cy="477496"/>
          </a:xfrm>
          <a:prstGeom prst="rect">
            <a:avLst/>
          </a:prstGeom>
        </p:spPr>
      </p:pic>
      <p:sp>
        <p:nvSpPr>
          <p:cNvPr id="6" name="文本框 5"/>
          <p:cNvSpPr txBox="1"/>
          <p:nvPr/>
        </p:nvSpPr>
        <p:spPr>
          <a:xfrm>
            <a:off x="1795780" y="7259320"/>
            <a:ext cx="4178935" cy="645160"/>
          </a:xfrm>
          <a:prstGeom prst="rect">
            <a:avLst/>
          </a:prstGeom>
          <a:noFill/>
        </p:spPr>
        <p:txBody>
          <a:bodyPr wrap="square" rtlCol="0">
            <a:spAutoFit/>
          </a:bodyPr>
          <a:p>
            <a:r>
              <a:rPr lang="zh-CN" altLang="en-US">
                <a:solidFill>
                  <a:schemeClr val="bg1"/>
                </a:solidFill>
                <a:sym typeface="+mn-ea"/>
              </a:rPr>
              <a:t>系统各项参数可通过这里调整</a:t>
            </a:r>
            <a:endParaRPr lang="zh-CN" altLang="en-US">
              <a:solidFill>
                <a:schemeClr val="bg1"/>
              </a:solidFill>
            </a:endParaRPr>
          </a:p>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0"/>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560166" y="540732"/>
            <a:ext cx="1034962" cy="1034962"/>
          </a:xfrm>
          <a:prstGeom prst="rect">
            <a:avLst/>
          </a:prstGeom>
        </p:spPr>
      </p:pic>
      <p:pic>
        <p:nvPicPr>
          <p:cNvPr id="12199" name="Picture" descr="Picture"/>
          <p:cNvPicPr>
            <a:picLocks noChangeAspect="1"/>
          </p:cNvPicPr>
          <p:nvPr/>
        </p:nvPicPr>
        <p:blipFill>
          <a:blip r:embed="rId3" cstate="print">
            <a:alphaModFix amt="100000"/>
          </a:blip>
          <a:stretch>
            <a:fillRect/>
          </a:stretch>
        </p:blipFill>
        <p:spPr>
          <a:xfrm>
            <a:off x="1595161" y="8306727"/>
            <a:ext cx="605691" cy="729582"/>
          </a:xfrm>
          <a:prstGeom prst="rect">
            <a:avLst/>
          </a:prstGeom>
        </p:spPr>
      </p:pic>
      <p:sp>
        <p:nvSpPr>
          <p:cNvPr id="3" name="文本框 2"/>
          <p:cNvSpPr txBox="1"/>
          <p:nvPr/>
        </p:nvSpPr>
        <p:spPr>
          <a:xfrm>
            <a:off x="2049780" y="659130"/>
            <a:ext cx="7564120" cy="64516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系统参数配置</a:t>
            </a:r>
            <a:endParaRPr lang="zh-CN" altLang="en-US" sz="2000"/>
          </a:p>
        </p:txBody>
      </p:sp>
      <p:sp>
        <p:nvSpPr>
          <p:cNvPr id="5" name="文本框 4"/>
          <p:cNvSpPr txBox="1"/>
          <p:nvPr/>
        </p:nvSpPr>
        <p:spPr>
          <a:xfrm>
            <a:off x="2355215" y="8306435"/>
            <a:ext cx="9239885" cy="922020"/>
          </a:xfrm>
          <a:prstGeom prst="rect">
            <a:avLst/>
          </a:prstGeom>
          <a:noFill/>
        </p:spPr>
        <p:txBody>
          <a:bodyPr wrap="square" rtlCol="0">
            <a:spAutoFit/>
          </a:bodyPr>
          <a:p>
            <a:r>
              <a:rPr lang="zh-CN" altLang="en-US">
                <a:solidFill>
                  <a:srgbClr val="C00000"/>
                </a:solidFill>
                <a:sym typeface="+mn-ea"/>
              </a:rPr>
              <a:t>文书是否只可在审批中心打印（选是后用印记录文书不可操作）：</a:t>
            </a:r>
            <a:r>
              <a:rPr lang="zh-CN" altLang="en-US">
                <a:solidFill>
                  <a:schemeClr val="bg1"/>
                </a:solidFill>
                <a:sym typeface="+mn-ea"/>
              </a:rPr>
              <a:t>限制律师的权限，选是之后律师不能打印。选否，则反之。</a:t>
            </a:r>
            <a:endParaRPr lang="zh-CN" altLang="en-US">
              <a:solidFill>
                <a:schemeClr val="bg1"/>
              </a:solidFill>
            </a:endParaRPr>
          </a:p>
          <a:p>
            <a:endParaRPr lang="zh-CN" altLang="en-US"/>
          </a:p>
        </p:txBody>
      </p:sp>
      <p:pic>
        <p:nvPicPr>
          <p:cNvPr id="6" name="图片 5"/>
          <p:cNvPicPr>
            <a:picLocks noChangeAspect="1"/>
          </p:cNvPicPr>
          <p:nvPr/>
        </p:nvPicPr>
        <p:blipFill>
          <a:blip r:embed="rId4"/>
          <a:stretch>
            <a:fillRect/>
          </a:stretch>
        </p:blipFill>
        <p:spPr>
          <a:xfrm>
            <a:off x="758190" y="2014220"/>
            <a:ext cx="11487150" cy="57245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0"/>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560166" y="540732"/>
            <a:ext cx="1034962" cy="1034962"/>
          </a:xfrm>
          <a:prstGeom prst="rect">
            <a:avLst/>
          </a:prstGeom>
        </p:spPr>
      </p:pic>
      <p:sp>
        <p:nvSpPr>
          <p:cNvPr id="3" name="文本框 2"/>
          <p:cNvSpPr txBox="1"/>
          <p:nvPr/>
        </p:nvSpPr>
        <p:spPr>
          <a:xfrm>
            <a:off x="2049780" y="659130"/>
            <a:ext cx="7564120" cy="64516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系统参数配置</a:t>
            </a:r>
            <a:endParaRPr lang="zh-CN" altLang="en-US" sz="2000"/>
          </a:p>
        </p:txBody>
      </p:sp>
      <p:sp>
        <p:nvSpPr>
          <p:cNvPr id="5" name="文本框 4"/>
          <p:cNvSpPr txBox="1"/>
          <p:nvPr/>
        </p:nvSpPr>
        <p:spPr>
          <a:xfrm>
            <a:off x="560070" y="7597775"/>
            <a:ext cx="11946255" cy="1476375"/>
          </a:xfrm>
          <a:prstGeom prst="rect">
            <a:avLst/>
          </a:prstGeom>
          <a:noFill/>
        </p:spPr>
        <p:txBody>
          <a:bodyPr wrap="square" rtlCol="0">
            <a:spAutoFit/>
          </a:bodyPr>
          <a:p>
            <a:r>
              <a:rPr lang="zh-CN" altLang="en-US">
                <a:solidFill>
                  <a:schemeClr val="bg1"/>
                </a:solidFill>
                <a:sym typeface="+mn-ea"/>
              </a:rPr>
              <a:t>1）可设置待审批文书是否允许操作，如选择否，则审批通过前文书不允许修改、下载、打印；</a:t>
            </a:r>
            <a:endParaRPr lang="zh-CN" altLang="en-US">
              <a:solidFill>
                <a:schemeClr val="bg1"/>
              </a:solidFill>
              <a:sym typeface="+mn-ea"/>
            </a:endParaRPr>
          </a:p>
          <a:p>
            <a:endParaRPr lang="zh-CN" altLang="en-US">
              <a:solidFill>
                <a:schemeClr val="bg1"/>
              </a:solidFill>
            </a:endParaRPr>
          </a:p>
          <a:p>
            <a:r>
              <a:rPr lang="zh-CN" altLang="en-US">
                <a:solidFill>
                  <a:schemeClr val="bg1"/>
                </a:solidFill>
              </a:rPr>
              <a:t>2）可设置用印审批通过以后是否直接锁定文书，如设置是，则审批人通过用印以后，文书自行锁定，能避免盖完电子章后忘记锁定文书。</a:t>
            </a:r>
            <a:endParaRPr lang="zh-CN" altLang="en-US">
              <a:solidFill>
                <a:schemeClr val="bg1"/>
              </a:solidFill>
            </a:endParaRPr>
          </a:p>
          <a:p>
            <a:endParaRPr lang="zh-CN" altLang="en-US"/>
          </a:p>
        </p:txBody>
      </p:sp>
      <p:pic>
        <p:nvPicPr>
          <p:cNvPr id="100" name="图片 99"/>
          <p:cNvPicPr/>
          <p:nvPr/>
        </p:nvPicPr>
        <p:blipFill>
          <a:blip r:embed="rId3"/>
          <a:stretch>
            <a:fillRect/>
          </a:stretch>
        </p:blipFill>
        <p:spPr>
          <a:xfrm>
            <a:off x="554355" y="2486025"/>
            <a:ext cx="11906250" cy="475742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 name="Picture" descr="Picture"/>
          <p:cNvPicPr>
            <a:picLocks noChangeAspect="1"/>
          </p:cNvPicPr>
          <p:nvPr/>
        </p:nvPicPr>
        <p:blipFill>
          <a:blip r:embed="rId1" cstate="print">
            <a:alphaModFix amt="100000"/>
          </a:blip>
          <a:stretch>
            <a:fillRect/>
          </a:stretch>
        </p:blipFill>
        <p:spPr>
          <a:xfrm>
            <a:off x="1402674" y="3206549"/>
            <a:ext cx="668520" cy="668520"/>
          </a:xfrm>
          <a:prstGeom prst="rect">
            <a:avLst/>
          </a:prstGeom>
        </p:spPr>
      </p:pic>
      <p:pic>
        <p:nvPicPr>
          <p:cNvPr id="2" name="Picture" descr="Picture"/>
          <p:cNvPicPr>
            <a:picLocks noChangeAspect="1"/>
          </p:cNvPicPr>
          <p:nvPr/>
        </p:nvPicPr>
        <p:blipFill>
          <a:blip r:embed="rId2" cstate="print">
            <a:alphaModFix amt="100000"/>
          </a:blip>
          <a:stretch>
            <a:fillRect/>
          </a:stretch>
        </p:blipFill>
        <p:spPr>
          <a:xfrm>
            <a:off x="0" y="0"/>
            <a:ext cx="13004799" cy="9753599"/>
          </a:xfrm>
          <a:prstGeom prst="rect">
            <a:avLst/>
          </a:prstGeom>
        </p:spPr>
      </p:pic>
      <p:pic>
        <p:nvPicPr>
          <p:cNvPr id="456" name="Picture" descr="Picture"/>
          <p:cNvPicPr>
            <a:picLocks noChangeAspect="1"/>
          </p:cNvPicPr>
          <p:nvPr/>
        </p:nvPicPr>
        <p:blipFill>
          <a:blip r:embed="rId3" cstate="print">
            <a:alphaModFix amt="100000"/>
          </a:blip>
          <a:stretch>
            <a:fillRect/>
          </a:stretch>
        </p:blipFill>
        <p:spPr>
          <a:xfrm>
            <a:off x="560166" y="540732"/>
            <a:ext cx="1034962" cy="1034962"/>
          </a:xfrm>
          <a:prstGeom prst="rect">
            <a:avLst/>
          </a:prstGeom>
        </p:spPr>
      </p:pic>
      <p:sp>
        <p:nvSpPr>
          <p:cNvPr id="3" name="文本框 2"/>
          <p:cNvSpPr txBox="1"/>
          <p:nvPr/>
        </p:nvSpPr>
        <p:spPr>
          <a:xfrm>
            <a:off x="2146935" y="735965"/>
            <a:ext cx="6019165" cy="645160"/>
          </a:xfrm>
          <a:prstGeom prst="rect">
            <a:avLst/>
          </a:prstGeom>
          <a:noFill/>
        </p:spPr>
        <p:txBody>
          <a:bodyPr wrap="none" rtlCol="0" anchor="t">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系统参数配置</a:t>
            </a:r>
            <a:endPar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endParaRPr>
          </a:p>
        </p:txBody>
      </p:sp>
      <p:pic>
        <p:nvPicPr>
          <p:cNvPr id="4204" name="Picture" descr="Picture"/>
          <p:cNvPicPr>
            <a:picLocks noChangeAspect="1"/>
          </p:cNvPicPr>
          <p:nvPr/>
        </p:nvPicPr>
        <p:blipFill>
          <a:blip r:embed="rId4" cstate="print">
            <a:alphaModFix amt="100000"/>
          </a:blip>
          <a:stretch>
            <a:fillRect/>
          </a:stretch>
        </p:blipFill>
        <p:spPr>
          <a:xfrm>
            <a:off x="6578559" y="2573908"/>
            <a:ext cx="650053" cy="384403"/>
          </a:xfrm>
          <a:prstGeom prst="rect">
            <a:avLst/>
          </a:prstGeom>
        </p:spPr>
      </p:pic>
      <p:pic>
        <p:nvPicPr>
          <p:cNvPr id="8896" name="Picture" descr="Picture"/>
          <p:cNvPicPr>
            <a:picLocks noChangeAspect="1"/>
          </p:cNvPicPr>
          <p:nvPr/>
        </p:nvPicPr>
        <p:blipFill>
          <a:blip r:embed="rId5" cstate="print">
            <a:alphaModFix amt="100000"/>
          </a:blip>
          <a:stretch>
            <a:fillRect/>
          </a:stretch>
        </p:blipFill>
        <p:spPr>
          <a:xfrm>
            <a:off x="6578838" y="3491369"/>
            <a:ext cx="650053" cy="384403"/>
          </a:xfrm>
          <a:prstGeom prst="rect">
            <a:avLst/>
          </a:prstGeom>
        </p:spPr>
      </p:pic>
      <p:pic>
        <p:nvPicPr>
          <p:cNvPr id="6550" name="Picture" descr="Picture"/>
          <p:cNvPicPr>
            <a:picLocks noChangeAspect="1"/>
          </p:cNvPicPr>
          <p:nvPr/>
        </p:nvPicPr>
        <p:blipFill>
          <a:blip r:embed="rId6" cstate="print">
            <a:alphaModFix amt="100000"/>
          </a:blip>
          <a:stretch>
            <a:fillRect/>
          </a:stretch>
        </p:blipFill>
        <p:spPr>
          <a:xfrm>
            <a:off x="6578293" y="4326380"/>
            <a:ext cx="650053" cy="384403"/>
          </a:xfrm>
          <a:prstGeom prst="rect">
            <a:avLst/>
          </a:prstGeom>
        </p:spPr>
      </p:pic>
      <p:pic>
        <p:nvPicPr>
          <p:cNvPr id="11244" name="Picture" descr="Picture"/>
          <p:cNvPicPr>
            <a:picLocks noChangeAspect="1"/>
          </p:cNvPicPr>
          <p:nvPr/>
        </p:nvPicPr>
        <p:blipFill>
          <a:blip r:embed="rId7" cstate="print">
            <a:alphaModFix amt="100000"/>
          </a:blip>
          <a:stretch>
            <a:fillRect/>
          </a:stretch>
        </p:blipFill>
        <p:spPr>
          <a:xfrm>
            <a:off x="6578310" y="5161405"/>
            <a:ext cx="650053" cy="384403"/>
          </a:xfrm>
          <a:prstGeom prst="rect">
            <a:avLst/>
          </a:prstGeom>
        </p:spPr>
      </p:pic>
      <p:sp>
        <p:nvSpPr>
          <p:cNvPr id="6" name="文本框 5"/>
          <p:cNvSpPr txBox="1"/>
          <p:nvPr/>
        </p:nvSpPr>
        <p:spPr>
          <a:xfrm>
            <a:off x="7385050" y="2589530"/>
            <a:ext cx="4983480" cy="368300"/>
          </a:xfrm>
          <a:prstGeom prst="rect">
            <a:avLst/>
          </a:prstGeom>
          <a:noFill/>
        </p:spPr>
        <p:txBody>
          <a:bodyPr wrap="none" rtlCol="0" anchor="t">
            <a:spAutoFit/>
          </a:bodyPr>
          <a:p>
            <a:r>
              <a:rPr lang="zh-CN" altLang="en-US">
                <a:solidFill>
                  <a:schemeClr val="bg1"/>
                </a:solidFill>
                <a:sym typeface="+mn-ea"/>
              </a:rPr>
              <a:t>归档提醒，可以设置结案多少天后提醒律师归档</a:t>
            </a:r>
            <a:endParaRPr lang="zh-CN" altLang="en-US"/>
          </a:p>
        </p:txBody>
      </p:sp>
      <p:sp>
        <p:nvSpPr>
          <p:cNvPr id="7" name="文本框 6"/>
          <p:cNvSpPr txBox="1"/>
          <p:nvPr/>
        </p:nvSpPr>
        <p:spPr>
          <a:xfrm>
            <a:off x="7451090" y="3491230"/>
            <a:ext cx="4852035" cy="368300"/>
          </a:xfrm>
          <a:prstGeom prst="rect">
            <a:avLst/>
          </a:prstGeom>
          <a:noFill/>
        </p:spPr>
        <p:txBody>
          <a:bodyPr wrap="square" rtlCol="0">
            <a:spAutoFit/>
          </a:bodyPr>
          <a:p>
            <a:r>
              <a:rPr lang="zh-CN" altLang="en-US">
                <a:solidFill>
                  <a:schemeClr val="bg1"/>
                </a:solidFill>
                <a:sym typeface="+mn-ea"/>
              </a:rPr>
              <a:t>律师申请文书，是否需要案件已经审核通过</a:t>
            </a:r>
            <a:endParaRPr lang="zh-CN" altLang="en-US"/>
          </a:p>
        </p:txBody>
      </p:sp>
      <p:sp>
        <p:nvSpPr>
          <p:cNvPr id="8" name="文本框 7"/>
          <p:cNvSpPr txBox="1"/>
          <p:nvPr/>
        </p:nvSpPr>
        <p:spPr>
          <a:xfrm>
            <a:off x="7477760" y="4349115"/>
            <a:ext cx="4890770" cy="645160"/>
          </a:xfrm>
          <a:prstGeom prst="rect">
            <a:avLst/>
          </a:prstGeom>
          <a:noFill/>
        </p:spPr>
        <p:txBody>
          <a:bodyPr wrap="square" rtlCol="0">
            <a:spAutoFit/>
          </a:bodyPr>
          <a:p>
            <a:r>
              <a:rPr lang="zh-CN" altLang="en-US">
                <a:solidFill>
                  <a:schemeClr val="bg1"/>
                </a:solidFill>
                <a:sym typeface="+mn-ea"/>
              </a:rPr>
              <a:t>文书抄送人员是否可以操作文书</a:t>
            </a:r>
            <a:endParaRPr lang="zh-CN" altLang="en-US">
              <a:solidFill>
                <a:schemeClr val="bg1"/>
              </a:solidFill>
            </a:endParaRPr>
          </a:p>
          <a:p>
            <a:endParaRPr lang="zh-CN" altLang="en-US"/>
          </a:p>
        </p:txBody>
      </p:sp>
      <p:sp>
        <p:nvSpPr>
          <p:cNvPr id="9" name="文本框 8"/>
          <p:cNvSpPr txBox="1"/>
          <p:nvPr/>
        </p:nvSpPr>
        <p:spPr>
          <a:xfrm>
            <a:off x="7477760" y="5110480"/>
            <a:ext cx="5073015" cy="368300"/>
          </a:xfrm>
          <a:prstGeom prst="rect">
            <a:avLst/>
          </a:prstGeom>
          <a:noFill/>
        </p:spPr>
        <p:txBody>
          <a:bodyPr wrap="square" rtlCol="0">
            <a:spAutoFit/>
          </a:bodyPr>
          <a:p>
            <a:r>
              <a:rPr lang="zh-CN" altLang="en-US">
                <a:solidFill>
                  <a:schemeClr val="bg1"/>
                </a:solidFill>
              </a:rPr>
              <a:t>律师可确认修改完成，审批人可见</a:t>
            </a:r>
            <a:endParaRPr lang="zh-CN" altLang="en-US">
              <a:solidFill>
                <a:schemeClr val="bg1"/>
              </a:solidFill>
            </a:endParaRPr>
          </a:p>
        </p:txBody>
      </p:sp>
      <p:pic>
        <p:nvPicPr>
          <p:cNvPr id="12" name="Picture" descr="Picture"/>
          <p:cNvPicPr>
            <a:picLocks noChangeAspect="1"/>
          </p:cNvPicPr>
          <p:nvPr/>
        </p:nvPicPr>
        <p:blipFill>
          <a:blip r:embed="rId8" cstate="print">
            <a:alphaModFix amt="100000"/>
          </a:blip>
          <a:stretch>
            <a:fillRect/>
          </a:stretch>
        </p:blipFill>
        <p:spPr>
          <a:xfrm>
            <a:off x="560070" y="6195060"/>
            <a:ext cx="3031490" cy="3031490"/>
          </a:xfrm>
          <a:prstGeom prst="rect">
            <a:avLst/>
          </a:prstGeom>
        </p:spPr>
      </p:pic>
      <p:pic>
        <p:nvPicPr>
          <p:cNvPr id="2784" name="Picture" descr="Picture"/>
          <p:cNvPicPr>
            <a:picLocks noChangeAspect="1"/>
          </p:cNvPicPr>
          <p:nvPr/>
        </p:nvPicPr>
        <p:blipFill>
          <a:blip r:embed="rId9" cstate="print">
            <a:alphaModFix amt="100000"/>
          </a:blip>
          <a:stretch>
            <a:fillRect/>
          </a:stretch>
        </p:blipFill>
        <p:spPr>
          <a:xfrm>
            <a:off x="782320" y="6417310"/>
            <a:ext cx="2586990" cy="2586990"/>
          </a:xfrm>
          <a:prstGeom prst="rect">
            <a:avLst/>
          </a:prstGeom>
        </p:spPr>
      </p:pic>
      <p:pic>
        <p:nvPicPr>
          <p:cNvPr id="3251" name="Picture" descr="Picture"/>
          <p:cNvPicPr>
            <a:picLocks noChangeAspect="1"/>
          </p:cNvPicPr>
          <p:nvPr/>
        </p:nvPicPr>
        <p:blipFill>
          <a:blip r:embed="rId10" cstate="print">
            <a:alphaModFix amt="100000"/>
          </a:blip>
          <a:stretch>
            <a:fillRect/>
          </a:stretch>
        </p:blipFill>
        <p:spPr>
          <a:xfrm>
            <a:off x="2728595" y="6633845"/>
            <a:ext cx="2506980" cy="2506980"/>
          </a:xfrm>
          <a:prstGeom prst="rect">
            <a:avLst/>
          </a:prstGeom>
        </p:spPr>
      </p:pic>
      <p:pic>
        <p:nvPicPr>
          <p:cNvPr id="3719" name="Picture" descr="Picture"/>
          <p:cNvPicPr>
            <a:picLocks noChangeAspect="1"/>
          </p:cNvPicPr>
          <p:nvPr/>
        </p:nvPicPr>
        <p:blipFill>
          <a:blip r:embed="rId11" cstate="print">
            <a:alphaModFix amt="100000"/>
          </a:blip>
          <a:stretch>
            <a:fillRect/>
          </a:stretch>
        </p:blipFill>
        <p:spPr>
          <a:xfrm>
            <a:off x="2865120" y="6770370"/>
            <a:ext cx="2233930" cy="2233930"/>
          </a:xfrm>
          <a:prstGeom prst="rect">
            <a:avLst/>
          </a:prstGeom>
        </p:spPr>
      </p:pic>
      <p:pic>
        <p:nvPicPr>
          <p:cNvPr id="4" name="图片 3" descr="&amp;pfm8220393933&amp;"/>
          <p:cNvPicPr>
            <a:picLocks noChangeAspect="1"/>
          </p:cNvPicPr>
          <p:nvPr/>
        </p:nvPicPr>
        <p:blipFill>
          <a:blip r:embed="rId12">
            <a:extLst>
              <a:ext uri="{BEBA8EAE-BF5A-486C-A8C5-ECC9F3942E4B}">
                <a14:imgProps xmlns:a14="http://schemas.microsoft.com/office/drawing/2010/main">
                  <a14:imgLayer r:embed="rId13"/>
                </a14:imgProps>
              </a:ext>
            </a:extLst>
          </a:blip>
          <a:srcRect/>
          <a:stretch>
            <a:fillRect/>
          </a:stretch>
        </p:blipFill>
        <p:spPr>
          <a:xfrm>
            <a:off x="1402715" y="2589530"/>
            <a:ext cx="4542790" cy="3440430"/>
          </a:xfrm>
          <a:prstGeom prst="rect">
            <a:avLst/>
          </a:prstGeom>
        </p:spPr>
      </p:pic>
      <p:pic>
        <p:nvPicPr>
          <p:cNvPr id="2325" name="Picture" descr="Picture"/>
          <p:cNvPicPr>
            <a:picLocks noChangeAspect="1"/>
          </p:cNvPicPr>
          <p:nvPr/>
        </p:nvPicPr>
        <p:blipFill>
          <a:blip r:embed="rId14" cstate="print">
            <a:alphaModFix amt="100000"/>
          </a:blip>
          <a:stretch>
            <a:fillRect/>
          </a:stretch>
        </p:blipFill>
        <p:spPr>
          <a:xfrm>
            <a:off x="10190042" y="6953786"/>
            <a:ext cx="5474573" cy="54745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12065"/>
            <a:ext cx="13004799" cy="9753599"/>
          </a:xfrm>
          <a:prstGeom prst="rect">
            <a:avLst/>
          </a:prstGeom>
        </p:spPr>
      </p:pic>
      <p:pic>
        <p:nvPicPr>
          <p:cNvPr id="1406" name="Picture" descr="Picture"/>
          <p:cNvPicPr>
            <a:picLocks noChangeAspect="1"/>
          </p:cNvPicPr>
          <p:nvPr/>
        </p:nvPicPr>
        <p:blipFill>
          <a:blip r:embed="rId2" cstate="print">
            <a:alphaModFix amt="100000"/>
          </a:blip>
          <a:stretch>
            <a:fillRect/>
          </a:stretch>
        </p:blipFill>
        <p:spPr>
          <a:xfrm>
            <a:off x="560166" y="540732"/>
            <a:ext cx="1034962" cy="1034962"/>
          </a:xfrm>
          <a:prstGeom prst="rect">
            <a:avLst/>
          </a:prstGeom>
        </p:spPr>
      </p:pic>
      <p:sp>
        <p:nvSpPr>
          <p:cNvPr id="5" name="文本框 4"/>
          <p:cNvSpPr txBox="1"/>
          <p:nvPr/>
        </p:nvSpPr>
        <p:spPr>
          <a:xfrm>
            <a:off x="2127250" y="735965"/>
            <a:ext cx="6019165" cy="645160"/>
          </a:xfrm>
          <a:prstGeom prst="rect">
            <a:avLst/>
          </a:prstGeom>
          <a:noFill/>
        </p:spPr>
        <p:txBody>
          <a:bodyPr wrap="none" rtlCol="0" anchor="t">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系统参数配置</a:t>
            </a:r>
            <a:endPar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endParaRPr>
          </a:p>
        </p:txBody>
      </p:sp>
      <p:pic>
        <p:nvPicPr>
          <p:cNvPr id="6" name="图片 5"/>
          <p:cNvPicPr>
            <a:picLocks noChangeAspect="1"/>
          </p:cNvPicPr>
          <p:nvPr/>
        </p:nvPicPr>
        <p:blipFill>
          <a:blip r:embed="rId3"/>
          <a:stretch>
            <a:fillRect/>
          </a:stretch>
        </p:blipFill>
        <p:spPr>
          <a:xfrm>
            <a:off x="8213090" y="2510790"/>
            <a:ext cx="3562350" cy="752475"/>
          </a:xfrm>
          <a:prstGeom prst="rect">
            <a:avLst/>
          </a:prstGeom>
        </p:spPr>
      </p:pic>
      <p:pic>
        <p:nvPicPr>
          <p:cNvPr id="7" name="图片 6"/>
          <p:cNvPicPr>
            <a:picLocks noChangeAspect="1"/>
          </p:cNvPicPr>
          <p:nvPr/>
        </p:nvPicPr>
        <p:blipFill>
          <a:blip r:embed="rId4"/>
          <a:stretch>
            <a:fillRect/>
          </a:stretch>
        </p:blipFill>
        <p:spPr>
          <a:xfrm>
            <a:off x="8237220" y="5227320"/>
            <a:ext cx="3571875" cy="685800"/>
          </a:xfrm>
          <a:prstGeom prst="rect">
            <a:avLst/>
          </a:prstGeom>
        </p:spPr>
      </p:pic>
      <p:pic>
        <p:nvPicPr>
          <p:cNvPr id="8" name="图片 7"/>
          <p:cNvPicPr>
            <a:picLocks noChangeAspect="1"/>
          </p:cNvPicPr>
          <p:nvPr/>
        </p:nvPicPr>
        <p:blipFill>
          <a:blip r:embed="rId5"/>
          <a:stretch>
            <a:fillRect/>
          </a:stretch>
        </p:blipFill>
        <p:spPr>
          <a:xfrm>
            <a:off x="8279765" y="3888105"/>
            <a:ext cx="3505200" cy="647700"/>
          </a:xfrm>
          <a:prstGeom prst="rect">
            <a:avLst/>
          </a:prstGeom>
        </p:spPr>
      </p:pic>
      <p:sp>
        <p:nvSpPr>
          <p:cNvPr id="13" name="文本框 12"/>
          <p:cNvSpPr txBox="1"/>
          <p:nvPr/>
        </p:nvSpPr>
        <p:spPr>
          <a:xfrm>
            <a:off x="1015365" y="6809740"/>
            <a:ext cx="9708515" cy="2584450"/>
          </a:xfrm>
          <a:prstGeom prst="rect">
            <a:avLst/>
          </a:prstGeom>
          <a:noFill/>
        </p:spPr>
        <p:txBody>
          <a:bodyPr wrap="square" rtlCol="0">
            <a:spAutoFit/>
          </a:bodyPr>
          <a:p>
            <a:r>
              <a:rPr lang="zh-CN" altLang="en-US">
                <a:solidFill>
                  <a:srgbClr val="C00000"/>
                </a:solidFill>
                <a:sym typeface="+mn-ea"/>
              </a:rPr>
              <a:t>新增案件附件必须上传：</a:t>
            </a:r>
            <a:r>
              <a:rPr lang="zh-CN" altLang="en-US">
                <a:solidFill>
                  <a:schemeClr val="bg1"/>
                </a:solidFill>
                <a:sym typeface="+mn-ea"/>
              </a:rPr>
              <a:t>是指律师在新增案件的时候其他选择附件里的文件（左图），选是，则是必须上传，选否，则反之。</a:t>
            </a:r>
            <a:endParaRPr lang="zh-CN" altLang="en-US">
              <a:solidFill>
                <a:schemeClr val="bg1"/>
              </a:solidFill>
              <a:sym typeface="+mn-ea"/>
            </a:endParaRPr>
          </a:p>
          <a:p>
            <a:endParaRPr lang="zh-CN" altLang="en-US">
              <a:solidFill>
                <a:schemeClr val="bg1"/>
              </a:solidFill>
              <a:sym typeface="+mn-ea"/>
            </a:endParaRPr>
          </a:p>
          <a:p>
            <a:endParaRPr lang="zh-CN" altLang="en-US">
              <a:solidFill>
                <a:schemeClr val="bg1"/>
              </a:solidFill>
              <a:sym typeface="+mn-ea"/>
            </a:endParaRPr>
          </a:p>
          <a:p>
            <a:r>
              <a:rPr lang="zh-CN" altLang="en-US">
                <a:solidFill>
                  <a:schemeClr val="bg1"/>
                </a:solidFill>
                <a:sym typeface="+mn-ea"/>
              </a:rPr>
              <a:t>收费方式为免费的案件需不需要走减免流程</a:t>
            </a:r>
            <a:endParaRPr lang="zh-CN" altLang="en-US">
              <a:solidFill>
                <a:schemeClr val="bg1"/>
              </a:solidFill>
              <a:sym typeface="+mn-ea"/>
            </a:endParaRPr>
          </a:p>
          <a:p>
            <a:endParaRPr lang="zh-CN" altLang="en-US">
              <a:solidFill>
                <a:schemeClr val="bg1"/>
              </a:solidFill>
              <a:sym typeface="+mn-ea"/>
            </a:endParaRPr>
          </a:p>
          <a:p>
            <a:endParaRPr lang="zh-CN" altLang="en-US">
              <a:solidFill>
                <a:schemeClr val="bg1"/>
              </a:solidFill>
              <a:sym typeface="+mn-ea"/>
            </a:endParaRPr>
          </a:p>
          <a:p>
            <a:r>
              <a:rPr lang="zh-CN" altLang="en-US">
                <a:solidFill>
                  <a:schemeClr val="bg1"/>
                </a:solidFill>
                <a:sym typeface="+mn-ea"/>
              </a:rPr>
              <a:t>手动上传文书替换标签，选是，则自动匹配好代码，否则反之。</a:t>
            </a:r>
            <a:endParaRPr lang="zh-CN" altLang="en-US">
              <a:solidFill>
                <a:schemeClr val="bg1"/>
              </a:solidFill>
            </a:endParaRPr>
          </a:p>
          <a:p>
            <a:endParaRPr lang="zh-CN" altLang="en-US"/>
          </a:p>
        </p:txBody>
      </p:sp>
      <p:pic>
        <p:nvPicPr>
          <p:cNvPr id="2325" name="Picture" descr="Picture"/>
          <p:cNvPicPr>
            <a:picLocks noChangeAspect="1"/>
          </p:cNvPicPr>
          <p:nvPr/>
        </p:nvPicPr>
        <p:blipFill>
          <a:blip r:embed="rId6" cstate="print">
            <a:alphaModFix amt="100000"/>
          </a:blip>
          <a:stretch>
            <a:fillRect/>
          </a:stretch>
        </p:blipFill>
        <p:spPr>
          <a:xfrm>
            <a:off x="10924102" y="7598311"/>
            <a:ext cx="5474573" cy="5474573"/>
          </a:xfrm>
          <a:prstGeom prst="rect">
            <a:avLst/>
          </a:prstGeom>
        </p:spPr>
      </p:pic>
      <p:pic>
        <p:nvPicPr>
          <p:cNvPr id="17" name="Picture" descr="Picture"/>
          <p:cNvPicPr>
            <a:picLocks noChangeAspect="1"/>
          </p:cNvPicPr>
          <p:nvPr/>
        </p:nvPicPr>
        <p:blipFill>
          <a:blip r:embed="rId7" cstate="print">
            <a:alphaModFix amt="100000"/>
          </a:blip>
          <a:stretch>
            <a:fillRect/>
          </a:stretch>
        </p:blipFill>
        <p:spPr>
          <a:xfrm>
            <a:off x="7578049" y="2695193"/>
            <a:ext cx="650053" cy="384403"/>
          </a:xfrm>
          <a:prstGeom prst="rect">
            <a:avLst/>
          </a:prstGeom>
        </p:spPr>
      </p:pic>
      <p:pic>
        <p:nvPicPr>
          <p:cNvPr id="18" name="Picture" descr="Picture"/>
          <p:cNvPicPr>
            <a:picLocks noChangeAspect="1"/>
          </p:cNvPicPr>
          <p:nvPr/>
        </p:nvPicPr>
        <p:blipFill>
          <a:blip r:embed="rId8" cstate="print">
            <a:alphaModFix amt="100000"/>
          </a:blip>
          <a:stretch>
            <a:fillRect/>
          </a:stretch>
        </p:blipFill>
        <p:spPr>
          <a:xfrm>
            <a:off x="7578328" y="4020324"/>
            <a:ext cx="650053" cy="384403"/>
          </a:xfrm>
          <a:prstGeom prst="rect">
            <a:avLst/>
          </a:prstGeom>
        </p:spPr>
      </p:pic>
      <p:pic>
        <p:nvPicPr>
          <p:cNvPr id="19" name="Picture" descr="Picture"/>
          <p:cNvPicPr>
            <a:picLocks noChangeAspect="1"/>
          </p:cNvPicPr>
          <p:nvPr/>
        </p:nvPicPr>
        <p:blipFill>
          <a:blip r:embed="rId9" cstate="print">
            <a:alphaModFix amt="100000"/>
          </a:blip>
          <a:stretch>
            <a:fillRect/>
          </a:stretch>
        </p:blipFill>
        <p:spPr>
          <a:xfrm>
            <a:off x="7589848" y="5378575"/>
            <a:ext cx="650053" cy="384403"/>
          </a:xfrm>
          <a:prstGeom prst="rect">
            <a:avLst/>
          </a:prstGeom>
        </p:spPr>
      </p:pic>
      <p:pic>
        <p:nvPicPr>
          <p:cNvPr id="3" name="图片 2"/>
          <p:cNvPicPr>
            <a:picLocks noChangeAspect="1"/>
          </p:cNvPicPr>
          <p:nvPr/>
        </p:nvPicPr>
        <p:blipFill>
          <a:blip r:embed="rId10"/>
          <a:stretch>
            <a:fillRect/>
          </a:stretch>
        </p:blipFill>
        <p:spPr>
          <a:xfrm>
            <a:off x="560070" y="2261870"/>
            <a:ext cx="7105015" cy="39014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0"/>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273685" y="358140"/>
            <a:ext cx="913765" cy="913765"/>
          </a:xfrm>
          <a:prstGeom prst="rect">
            <a:avLst/>
          </a:prstGeom>
        </p:spPr>
      </p:pic>
      <p:pic>
        <p:nvPicPr>
          <p:cNvPr id="2325" name="Picture" descr="Picture"/>
          <p:cNvPicPr>
            <a:picLocks noChangeAspect="1"/>
          </p:cNvPicPr>
          <p:nvPr/>
        </p:nvPicPr>
        <p:blipFill>
          <a:blip r:embed="rId3" cstate="print">
            <a:alphaModFix amt="100000"/>
          </a:blip>
          <a:stretch>
            <a:fillRect/>
          </a:stretch>
        </p:blipFill>
        <p:spPr>
          <a:xfrm>
            <a:off x="10938072" y="-3227804"/>
            <a:ext cx="5474573" cy="5474573"/>
          </a:xfrm>
          <a:prstGeom prst="rect">
            <a:avLst/>
          </a:prstGeom>
        </p:spPr>
      </p:pic>
      <p:sp>
        <p:nvSpPr>
          <p:cNvPr id="4" name="文本框 3"/>
          <p:cNvSpPr txBox="1"/>
          <p:nvPr/>
        </p:nvSpPr>
        <p:spPr>
          <a:xfrm>
            <a:off x="1713865" y="610870"/>
            <a:ext cx="8354695" cy="92202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公章使用</a:t>
            </a:r>
            <a:endParaRPr lang="zh-CN" altLang="en-US" dirty="0">
              <a:solidFill>
                <a:srgbClr val="4299A0"/>
              </a:solidFill>
              <a:latin typeface="微软雅黑" panose="020B0503020204020204" charset="-122"/>
              <a:ea typeface="微软雅黑" panose="020B0503020204020204" charset="-122"/>
              <a:cs typeface="Lucida Sans Unicode" panose="020B0602030504020204" pitchFamily="34" charset="0"/>
            </a:endParaRPr>
          </a:p>
          <a:p>
            <a:endParaRPr lang="zh-CN" altLang="en-US"/>
          </a:p>
        </p:txBody>
      </p:sp>
      <p:sp>
        <p:nvSpPr>
          <p:cNvPr id="5" name="流程图: 资料带 4"/>
          <p:cNvSpPr/>
          <p:nvPr/>
        </p:nvSpPr>
        <p:spPr>
          <a:xfrm>
            <a:off x="1461135" y="7015480"/>
            <a:ext cx="10081260" cy="2444750"/>
          </a:xfrm>
          <a:prstGeom prst="flowChartPunchedTap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581150" y="7496810"/>
            <a:ext cx="9961245" cy="1807210"/>
          </a:xfrm>
          <a:prstGeom prst="rect">
            <a:avLst/>
          </a:prstGeom>
          <a:noFill/>
        </p:spPr>
        <p:txBody>
          <a:bodyPr wrap="square" rtlCol="0">
            <a:spAutoFit/>
          </a:bodyPr>
          <a:p>
            <a:pPr>
              <a:lnSpc>
                <a:spcPct val="130000"/>
              </a:lnSpc>
              <a:buFont typeface="Arial" panose="020B0604020202020204" pitchFamily="34" charset="0"/>
              <a:buNone/>
            </a:pPr>
            <a:r>
              <a:rPr lang="zh-CN" altLang="en-US">
                <a:solidFill>
                  <a:schemeClr val="bg1"/>
                </a:solidFill>
                <a:sym typeface="+mn-ea"/>
              </a:rPr>
              <a:t>公章使用：函号在此设置，按律所的要求在这里根据文书的名称设置简称、使用条件与编号规则，可点击右侧操作进行修改、删除。并可点击页面上方的添加进行新增</a:t>
            </a:r>
            <a:endParaRPr lang="zh-CN" altLang="en-US">
              <a:solidFill>
                <a:schemeClr val="bg1"/>
              </a:solidFill>
            </a:endParaRPr>
          </a:p>
          <a:p>
            <a:pPr>
              <a:lnSpc>
                <a:spcPct val="130000"/>
              </a:lnSpc>
              <a:buFont typeface="Arial" panose="020B0604020202020204" pitchFamily="34" charset="0"/>
              <a:buNone/>
            </a:pPr>
            <a:r>
              <a:rPr lang="zh-CN" altLang="en-US">
                <a:solidFill>
                  <a:srgbClr val="C00000"/>
                </a:solidFill>
                <a:sym typeface="+mn-ea"/>
              </a:rPr>
              <a:t>重要提示</a:t>
            </a:r>
            <a:r>
              <a:rPr lang="zh-CN" altLang="en-US">
                <a:solidFill>
                  <a:schemeClr val="bg1"/>
                </a:solidFill>
                <a:sym typeface="+mn-ea"/>
              </a:rPr>
              <a:t>：函号编号规则配置后，请不要再修改规则，否则已经产生的函号与修改规则后的函号会出现不一致的情况，也可以新增新的用章事项。</a:t>
            </a:r>
            <a:endParaRPr lang="zh-CN" altLang="en-US">
              <a:solidFill>
                <a:schemeClr val="bg1"/>
              </a:solidFill>
            </a:endParaRPr>
          </a:p>
          <a:p>
            <a:endParaRPr lang="zh-CN" altLang="en-US"/>
          </a:p>
        </p:txBody>
      </p:sp>
      <p:sp>
        <p:nvSpPr>
          <p:cNvPr id="7" name="太阳形 6"/>
          <p:cNvSpPr/>
          <p:nvPr/>
        </p:nvSpPr>
        <p:spPr>
          <a:xfrm>
            <a:off x="273050" y="7308215"/>
            <a:ext cx="914400" cy="914400"/>
          </a:xfrm>
          <a:prstGeom prst="sun">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p:cNvPicPr>
            <a:picLocks noChangeAspect="1"/>
          </p:cNvPicPr>
          <p:nvPr/>
        </p:nvPicPr>
        <p:blipFill>
          <a:blip r:embed="rId4"/>
          <a:stretch>
            <a:fillRect/>
          </a:stretch>
        </p:blipFill>
        <p:spPr>
          <a:xfrm>
            <a:off x="463550" y="1865630"/>
            <a:ext cx="12077700" cy="46945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635" y="0"/>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445866" y="364837"/>
            <a:ext cx="1034962" cy="1034962"/>
          </a:xfrm>
          <a:prstGeom prst="rect">
            <a:avLst/>
          </a:prstGeom>
        </p:spPr>
      </p:pic>
      <p:sp>
        <p:nvSpPr>
          <p:cNvPr id="3" name="文本框 2"/>
          <p:cNvSpPr txBox="1"/>
          <p:nvPr/>
        </p:nvSpPr>
        <p:spPr>
          <a:xfrm>
            <a:off x="1925955" y="698500"/>
            <a:ext cx="6527165" cy="645160"/>
          </a:xfrm>
          <a:prstGeom prst="rect">
            <a:avLst/>
          </a:prstGeom>
          <a:noFill/>
        </p:spPr>
        <p:txBody>
          <a:bodyPr wrap="none" rtlCol="0" anchor="t">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案件最低收费标准</a:t>
            </a:r>
            <a:endParaRPr lang="zh-CN" altLang="en-US" sz="2000"/>
          </a:p>
        </p:txBody>
      </p:sp>
      <p:sp>
        <p:nvSpPr>
          <p:cNvPr id="5" name="文本框 4"/>
          <p:cNvSpPr txBox="1"/>
          <p:nvPr/>
        </p:nvSpPr>
        <p:spPr>
          <a:xfrm>
            <a:off x="2146935" y="8122920"/>
            <a:ext cx="9665335" cy="1476375"/>
          </a:xfrm>
          <a:prstGeom prst="rect">
            <a:avLst/>
          </a:prstGeom>
          <a:noFill/>
        </p:spPr>
        <p:txBody>
          <a:bodyPr wrap="square" rtlCol="0">
            <a:spAutoFit/>
          </a:bodyPr>
          <a:p>
            <a:r>
              <a:rPr lang="zh-CN" altLang="en-US">
                <a:solidFill>
                  <a:schemeClr val="bg1"/>
                </a:solidFill>
                <a:sym typeface="+mn-ea"/>
              </a:rPr>
              <a:t>最低收费设置，最低收费（元），为律所的收费门槛，不管标的为多少，最低不能低于的费用</a:t>
            </a:r>
            <a:endParaRPr lang="zh-CN" altLang="en-US">
              <a:solidFill>
                <a:schemeClr val="bg1"/>
              </a:solidFill>
            </a:endParaRPr>
          </a:p>
          <a:p>
            <a:r>
              <a:rPr lang="zh-CN" altLang="en-US">
                <a:solidFill>
                  <a:schemeClr val="bg1"/>
                </a:solidFill>
                <a:sym typeface="+mn-ea"/>
              </a:rPr>
              <a:t>收费最低标准（标准收费的百分比），以系统中设置的律所所在地的收费标准为依据，设置的按照标准收费的百分比为对应标的的最低收费标准，如填</a:t>
            </a:r>
            <a:r>
              <a:rPr lang="en-US" altLang="zh-CN">
                <a:solidFill>
                  <a:schemeClr val="bg1"/>
                </a:solidFill>
                <a:sym typeface="+mn-ea"/>
              </a:rPr>
              <a:t>80</a:t>
            </a:r>
            <a:r>
              <a:rPr lang="zh-CN" altLang="en-US">
                <a:solidFill>
                  <a:schemeClr val="bg1"/>
                </a:solidFill>
                <a:sym typeface="+mn-ea"/>
              </a:rPr>
              <a:t>，则为标准收费的</a:t>
            </a:r>
            <a:r>
              <a:rPr lang="en-US" altLang="zh-CN">
                <a:solidFill>
                  <a:schemeClr val="bg1"/>
                </a:solidFill>
                <a:sym typeface="+mn-ea"/>
              </a:rPr>
              <a:t>80%</a:t>
            </a:r>
            <a:r>
              <a:rPr lang="zh-CN" altLang="en-US">
                <a:solidFill>
                  <a:schemeClr val="bg1"/>
                </a:solidFill>
                <a:sym typeface="+mn-ea"/>
              </a:rPr>
              <a:t>为最低收费标准</a:t>
            </a:r>
            <a:endParaRPr lang="zh-CN" altLang="en-US">
              <a:solidFill>
                <a:schemeClr val="bg1"/>
              </a:solidFill>
            </a:endParaRPr>
          </a:p>
          <a:p>
            <a:endParaRPr lang="zh-CN" altLang="en-US"/>
          </a:p>
        </p:txBody>
      </p:sp>
      <p:pic>
        <p:nvPicPr>
          <p:cNvPr id="2325" name="Picture" descr="Picture"/>
          <p:cNvPicPr>
            <a:picLocks noChangeAspect="1"/>
          </p:cNvPicPr>
          <p:nvPr/>
        </p:nvPicPr>
        <p:blipFill>
          <a:blip r:embed="rId3" cstate="print">
            <a:alphaModFix amt="100000"/>
          </a:blip>
          <a:stretch>
            <a:fillRect/>
          </a:stretch>
        </p:blipFill>
        <p:spPr>
          <a:xfrm>
            <a:off x="10892352" y="-3312894"/>
            <a:ext cx="5474573" cy="5474573"/>
          </a:xfrm>
          <a:prstGeom prst="rect">
            <a:avLst/>
          </a:prstGeom>
        </p:spPr>
      </p:pic>
      <p:pic>
        <p:nvPicPr>
          <p:cNvPr id="12667" name="Picture" descr="Picture"/>
          <p:cNvPicPr>
            <a:picLocks noChangeAspect="1"/>
          </p:cNvPicPr>
          <p:nvPr/>
        </p:nvPicPr>
        <p:blipFill>
          <a:blip r:embed="rId4" cstate="print">
            <a:alphaModFix amt="100000"/>
          </a:blip>
          <a:stretch>
            <a:fillRect/>
          </a:stretch>
        </p:blipFill>
        <p:spPr>
          <a:xfrm>
            <a:off x="1310339" y="8344827"/>
            <a:ext cx="615286" cy="755123"/>
          </a:xfrm>
          <a:prstGeom prst="rect">
            <a:avLst/>
          </a:prstGeom>
        </p:spPr>
      </p:pic>
      <p:pic>
        <p:nvPicPr>
          <p:cNvPr id="6" name="图片 5"/>
          <p:cNvPicPr>
            <a:picLocks noChangeAspect="1"/>
          </p:cNvPicPr>
          <p:nvPr/>
        </p:nvPicPr>
        <p:blipFill>
          <a:blip r:embed="rId5"/>
          <a:stretch>
            <a:fillRect/>
          </a:stretch>
        </p:blipFill>
        <p:spPr>
          <a:xfrm>
            <a:off x="981075" y="2073910"/>
            <a:ext cx="11041380" cy="56095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0"/>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306166" y="274667"/>
            <a:ext cx="1034962" cy="1034962"/>
          </a:xfrm>
          <a:prstGeom prst="rect">
            <a:avLst/>
          </a:prstGeom>
        </p:spPr>
      </p:pic>
      <p:pic>
        <p:nvPicPr>
          <p:cNvPr id="4196" name="Picture" descr="Picture"/>
          <p:cNvPicPr>
            <a:picLocks noChangeAspect="1"/>
          </p:cNvPicPr>
          <p:nvPr/>
        </p:nvPicPr>
        <p:blipFill>
          <a:blip r:embed="rId3" cstate="print">
            <a:alphaModFix amt="100000"/>
          </a:blip>
          <a:stretch>
            <a:fillRect/>
          </a:stretch>
        </p:blipFill>
        <p:spPr>
          <a:xfrm rot="21599998">
            <a:off x="4745746" y="3592818"/>
            <a:ext cx="3687926" cy="838547"/>
          </a:xfrm>
          <a:prstGeom prst="rect">
            <a:avLst/>
          </a:prstGeom>
        </p:spPr>
      </p:pic>
      <p:sp>
        <p:nvSpPr>
          <p:cNvPr id="3" name="文本框 2"/>
          <p:cNvSpPr txBox="1"/>
          <p:nvPr/>
        </p:nvSpPr>
        <p:spPr>
          <a:xfrm>
            <a:off x="1652588" y="469900"/>
            <a:ext cx="6781165" cy="645160"/>
          </a:xfrm>
          <a:prstGeom prst="rect">
            <a:avLst/>
          </a:prstGeom>
          <a:noFill/>
        </p:spPr>
        <p:txBody>
          <a:bodyPr wrap="none" rtlCol="0" anchor="t">
            <a:spAutoFit/>
          </a:bodyPr>
          <a:p>
            <a:pPr algn="dist"/>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开票项目、付款方式</a:t>
            </a:r>
            <a:endPar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endParaRPr>
          </a:p>
        </p:txBody>
      </p:sp>
      <p:sp>
        <p:nvSpPr>
          <p:cNvPr id="6" name="燕尾形 5"/>
          <p:cNvSpPr/>
          <p:nvPr/>
        </p:nvSpPr>
        <p:spPr>
          <a:xfrm>
            <a:off x="1652905" y="8664575"/>
            <a:ext cx="6781165" cy="644525"/>
          </a:xfrm>
          <a:prstGeom prst="chevron">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2049780" y="8742680"/>
            <a:ext cx="6383655" cy="922020"/>
          </a:xfrm>
          <a:prstGeom prst="rect">
            <a:avLst/>
          </a:prstGeom>
          <a:noFill/>
        </p:spPr>
        <p:txBody>
          <a:bodyPr wrap="square" rtlCol="0">
            <a:spAutoFit/>
          </a:bodyPr>
          <a:p>
            <a:r>
              <a:rPr lang="zh-CN" altLang="en-US" dirty="0">
                <a:solidFill>
                  <a:schemeClr val="bg1"/>
                </a:solidFill>
                <a:latin typeface="+mn-ea"/>
                <a:sym typeface="+mn-ea"/>
              </a:rPr>
              <a:t>开票项目、付款方式可根据律所需求进行修改、删除、添加</a:t>
            </a:r>
            <a:endParaRPr lang="zh-CN" altLang="en-US" dirty="0">
              <a:solidFill>
                <a:schemeClr val="tx1">
                  <a:lumMod val="85000"/>
                  <a:lumOff val="15000"/>
                </a:schemeClr>
              </a:solidFill>
              <a:latin typeface="+mn-ea"/>
            </a:endParaRPr>
          </a:p>
          <a:p>
            <a:endParaRPr lang="zh-CN" altLang="en-US"/>
          </a:p>
          <a:p>
            <a:endParaRPr lang="zh-CN" altLang="en-US"/>
          </a:p>
        </p:txBody>
      </p:sp>
      <p:pic>
        <p:nvPicPr>
          <p:cNvPr id="2325" name="Picture" descr="Picture"/>
          <p:cNvPicPr>
            <a:picLocks noChangeAspect="1"/>
          </p:cNvPicPr>
          <p:nvPr/>
        </p:nvPicPr>
        <p:blipFill>
          <a:blip r:embed="rId4" cstate="print">
            <a:alphaModFix amt="100000"/>
          </a:blip>
          <a:stretch>
            <a:fillRect/>
          </a:stretch>
        </p:blipFill>
        <p:spPr>
          <a:xfrm>
            <a:off x="10892352" y="7635776"/>
            <a:ext cx="5474573" cy="5474573"/>
          </a:xfrm>
          <a:prstGeom prst="rect">
            <a:avLst/>
          </a:prstGeom>
        </p:spPr>
      </p:pic>
      <p:pic>
        <p:nvPicPr>
          <p:cNvPr id="8" name="图片 7"/>
          <p:cNvPicPr>
            <a:picLocks noChangeAspect="1"/>
          </p:cNvPicPr>
          <p:nvPr/>
        </p:nvPicPr>
        <p:blipFill>
          <a:blip r:embed="rId5"/>
          <a:stretch>
            <a:fillRect/>
          </a:stretch>
        </p:blipFill>
        <p:spPr>
          <a:xfrm>
            <a:off x="1207135" y="1647190"/>
            <a:ext cx="10589260" cy="3278505"/>
          </a:xfrm>
          <a:prstGeom prst="rect">
            <a:avLst/>
          </a:prstGeom>
        </p:spPr>
      </p:pic>
      <p:pic>
        <p:nvPicPr>
          <p:cNvPr id="9" name="图片 8"/>
          <p:cNvPicPr>
            <a:picLocks noChangeAspect="1"/>
          </p:cNvPicPr>
          <p:nvPr/>
        </p:nvPicPr>
        <p:blipFill>
          <a:blip r:embed="rId6"/>
          <a:stretch>
            <a:fillRect/>
          </a:stretch>
        </p:blipFill>
        <p:spPr>
          <a:xfrm>
            <a:off x="1207135" y="4925695"/>
            <a:ext cx="10594340" cy="32613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635"/>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560166" y="540732"/>
            <a:ext cx="1034962" cy="1034962"/>
          </a:xfrm>
          <a:prstGeom prst="rect">
            <a:avLst/>
          </a:prstGeom>
        </p:spPr>
      </p:pic>
      <p:sp>
        <p:nvSpPr>
          <p:cNvPr id="4" name="文本框 3"/>
          <p:cNvSpPr txBox="1"/>
          <p:nvPr/>
        </p:nvSpPr>
        <p:spPr>
          <a:xfrm>
            <a:off x="2305685" y="7934960"/>
            <a:ext cx="9373235" cy="1198880"/>
          </a:xfrm>
          <a:prstGeom prst="rect">
            <a:avLst/>
          </a:prstGeom>
          <a:noFill/>
        </p:spPr>
        <p:txBody>
          <a:bodyPr wrap="square" rtlCol="0">
            <a:spAutoFit/>
          </a:bodyPr>
          <a:p>
            <a:r>
              <a:rPr lang="zh-CN" altLang="en-US" dirty="0">
                <a:solidFill>
                  <a:schemeClr val="bg1"/>
                </a:solidFill>
                <a:latin typeface="微软雅黑" panose="020B0503020204020204" charset="-122"/>
                <a:ea typeface="微软雅黑" panose="020B0503020204020204" charset="-122"/>
                <a:sym typeface="+mn-ea"/>
              </a:rPr>
              <a:t>提醒：各通道可以点击操作进行</a:t>
            </a:r>
            <a:r>
              <a:rPr lang="zh-CN" altLang="en-US" dirty="0">
                <a:solidFill>
                  <a:srgbClr val="C00000"/>
                </a:solidFill>
                <a:latin typeface="微软雅黑" panose="020B0503020204020204" charset="-122"/>
                <a:ea typeface="微软雅黑" panose="020B0503020204020204" charset="-122"/>
                <a:sym typeface="+mn-ea"/>
              </a:rPr>
              <a:t>开启</a:t>
            </a:r>
            <a:r>
              <a:rPr lang="zh-CN" altLang="en-US" dirty="0">
                <a:solidFill>
                  <a:schemeClr val="bg1"/>
                </a:solidFill>
                <a:latin typeface="微软雅黑" panose="020B0503020204020204" charset="-122"/>
                <a:ea typeface="微软雅黑" panose="020B0503020204020204" charset="-122"/>
                <a:sym typeface="+mn-ea"/>
              </a:rPr>
              <a:t>通道或者</a:t>
            </a:r>
            <a:r>
              <a:rPr lang="zh-CN" altLang="en-US" dirty="0">
                <a:solidFill>
                  <a:srgbClr val="C00000"/>
                </a:solidFill>
                <a:latin typeface="微软雅黑" panose="020B0503020204020204" charset="-122"/>
                <a:ea typeface="微软雅黑" panose="020B0503020204020204" charset="-122"/>
                <a:sym typeface="+mn-ea"/>
              </a:rPr>
              <a:t>关闭</a:t>
            </a:r>
            <a:r>
              <a:rPr lang="zh-CN" altLang="en-US" dirty="0">
                <a:solidFill>
                  <a:schemeClr val="bg1"/>
                </a:solidFill>
                <a:latin typeface="微软雅黑" panose="020B0503020204020204" charset="-122"/>
                <a:ea typeface="微软雅黑" panose="020B0503020204020204" charset="-122"/>
                <a:sym typeface="+mn-ea"/>
              </a:rPr>
              <a:t>通道，</a:t>
            </a:r>
            <a:r>
              <a:rPr lang="zh-CN" altLang="en-US" dirty="0">
                <a:solidFill>
                  <a:srgbClr val="C00000"/>
                </a:solidFill>
                <a:latin typeface="微软雅黑" panose="020B0503020204020204" charset="-122"/>
                <a:ea typeface="微软雅黑" panose="020B0503020204020204" charset="-122"/>
                <a:sym typeface="+mn-ea"/>
              </a:rPr>
              <a:t>开启通道</a:t>
            </a:r>
            <a:r>
              <a:rPr lang="zh-CN" altLang="en-US" dirty="0">
                <a:solidFill>
                  <a:schemeClr val="bg1"/>
                </a:solidFill>
                <a:latin typeface="微软雅黑" panose="020B0503020204020204" charset="-122"/>
                <a:ea typeface="微软雅黑" panose="020B0503020204020204" charset="-122"/>
                <a:sym typeface="+mn-ea"/>
              </a:rPr>
              <a:t>之后系统会在对应的时间节点自动发送短信通知相应人员，开启各项短信提醒功能</a:t>
            </a:r>
            <a:r>
              <a:rPr lang="zh-CN" altLang="en-US" dirty="0">
                <a:solidFill>
                  <a:schemeClr val="bg1"/>
                </a:solidFill>
                <a:latin typeface="微软雅黑" panose="020B0503020204020204" charset="-122"/>
                <a:ea typeface="微软雅黑" panose="020B0503020204020204" charset="-122"/>
                <a:sym typeface="+mn-ea"/>
              </a:rPr>
              <a:t>，</a:t>
            </a:r>
            <a:r>
              <a:rPr lang="zh-CN" altLang="en-US" dirty="0">
                <a:solidFill>
                  <a:srgbClr val="C00000"/>
                </a:solidFill>
                <a:latin typeface="微软雅黑" panose="020B0503020204020204" charset="-122"/>
                <a:ea typeface="微软雅黑" panose="020B0503020204020204" charset="-122"/>
                <a:sym typeface="+mn-ea"/>
              </a:rPr>
              <a:t>请保证有充足的短信余额</a:t>
            </a:r>
            <a:r>
              <a:rPr lang="zh-CN" altLang="en-US" dirty="0">
                <a:solidFill>
                  <a:schemeClr val="bg1"/>
                </a:solidFill>
                <a:latin typeface="微软雅黑" panose="020B0503020204020204" charset="-122"/>
                <a:ea typeface="微软雅黑" panose="020B0503020204020204" charset="-122"/>
                <a:sym typeface="+mn-ea"/>
              </a:rPr>
              <a:t>，如需充值请通过系统中的应用商店进行购买。短信费用：</a:t>
            </a:r>
            <a:r>
              <a:rPr lang="en-US" altLang="zh-CN" dirty="0">
                <a:solidFill>
                  <a:schemeClr val="bg1"/>
                </a:solidFill>
                <a:latin typeface="微软雅黑" panose="020B0503020204020204" charset="-122"/>
                <a:ea typeface="微软雅黑" panose="020B0503020204020204" charset="-122"/>
                <a:sym typeface="+mn-ea"/>
              </a:rPr>
              <a:t>0.1</a:t>
            </a:r>
            <a:r>
              <a:rPr lang="zh-CN" altLang="en-US" dirty="0">
                <a:solidFill>
                  <a:schemeClr val="bg1"/>
                </a:solidFill>
                <a:latin typeface="微软雅黑" panose="020B0503020204020204" charset="-122"/>
                <a:ea typeface="微软雅黑" panose="020B0503020204020204" charset="-122"/>
                <a:sym typeface="+mn-ea"/>
              </a:rPr>
              <a:t>元</a:t>
            </a:r>
            <a:r>
              <a:rPr lang="en-US" altLang="zh-CN" dirty="0">
                <a:solidFill>
                  <a:schemeClr val="bg1"/>
                </a:solidFill>
                <a:latin typeface="微软雅黑" panose="020B0503020204020204" charset="-122"/>
                <a:ea typeface="微软雅黑" panose="020B0503020204020204" charset="-122"/>
                <a:sym typeface="+mn-ea"/>
              </a:rPr>
              <a:t>1</a:t>
            </a:r>
            <a:r>
              <a:rPr lang="zh-CN" altLang="en-US" dirty="0">
                <a:solidFill>
                  <a:schemeClr val="bg1"/>
                </a:solidFill>
                <a:latin typeface="微软雅黑" panose="020B0503020204020204" charset="-122"/>
                <a:ea typeface="微软雅黑" panose="020B0503020204020204" charset="-122"/>
                <a:sym typeface="+mn-ea"/>
              </a:rPr>
              <a:t>条</a:t>
            </a:r>
            <a:endParaRPr lang="zh-CN" altLang="en-US" dirty="0">
              <a:solidFill>
                <a:schemeClr val="bg1"/>
              </a:solidFill>
              <a:latin typeface="+mn-ea"/>
            </a:endParaRPr>
          </a:p>
          <a:p>
            <a:endParaRPr lang="zh-CN" altLang="en-US"/>
          </a:p>
        </p:txBody>
      </p:sp>
      <p:sp>
        <p:nvSpPr>
          <p:cNvPr id="5" name="文本框 4"/>
          <p:cNvSpPr txBox="1"/>
          <p:nvPr/>
        </p:nvSpPr>
        <p:spPr>
          <a:xfrm>
            <a:off x="1815465" y="600075"/>
            <a:ext cx="6091555" cy="64516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短信系统配置</a:t>
            </a:r>
            <a:endParaRPr lang="zh-CN" altLang="en-US" sz="2000"/>
          </a:p>
        </p:txBody>
      </p:sp>
      <p:pic>
        <p:nvPicPr>
          <p:cNvPr id="7032" name="Picture" descr="Picture"/>
          <p:cNvPicPr>
            <a:picLocks noChangeAspect="1"/>
          </p:cNvPicPr>
          <p:nvPr/>
        </p:nvPicPr>
        <p:blipFill>
          <a:blip r:embed="rId3" cstate="print">
            <a:alphaModFix amt="100000"/>
          </a:blip>
          <a:stretch>
            <a:fillRect/>
          </a:stretch>
        </p:blipFill>
        <p:spPr>
          <a:xfrm>
            <a:off x="951230" y="7934960"/>
            <a:ext cx="1055370" cy="1055370"/>
          </a:xfrm>
          <a:prstGeom prst="rect">
            <a:avLst/>
          </a:prstGeom>
        </p:spPr>
      </p:pic>
      <p:sp>
        <p:nvSpPr>
          <p:cNvPr id="6" name="圆角矩形 5"/>
          <p:cNvSpPr/>
          <p:nvPr/>
        </p:nvSpPr>
        <p:spPr>
          <a:xfrm>
            <a:off x="2228215" y="7810500"/>
            <a:ext cx="9527540" cy="1178560"/>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4"/>
          <a:stretch>
            <a:fillRect/>
          </a:stretch>
        </p:blipFill>
        <p:spPr>
          <a:xfrm>
            <a:off x="951230" y="1958340"/>
            <a:ext cx="10864850" cy="54286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0"/>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560166" y="540732"/>
            <a:ext cx="1034962" cy="1034962"/>
          </a:xfrm>
          <a:prstGeom prst="rect">
            <a:avLst/>
          </a:prstGeom>
        </p:spPr>
      </p:pic>
      <p:sp>
        <p:nvSpPr>
          <p:cNvPr id="3" name="文本框 2"/>
          <p:cNvSpPr txBox="1"/>
          <p:nvPr/>
        </p:nvSpPr>
        <p:spPr>
          <a:xfrm>
            <a:off x="2179955" y="735965"/>
            <a:ext cx="5511165" cy="645160"/>
          </a:xfrm>
          <a:prstGeom prst="rect">
            <a:avLst/>
          </a:prstGeom>
          <a:noFill/>
        </p:spPr>
        <p:txBody>
          <a:bodyPr wrap="none" rtlCol="0" anchor="t">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收支类别</a:t>
            </a:r>
            <a:endPar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endParaRPr>
          </a:p>
        </p:txBody>
      </p:sp>
      <p:sp>
        <p:nvSpPr>
          <p:cNvPr id="6" name="文本框 5"/>
          <p:cNvSpPr txBox="1"/>
          <p:nvPr/>
        </p:nvSpPr>
        <p:spPr>
          <a:xfrm>
            <a:off x="421640" y="8441055"/>
            <a:ext cx="11049635" cy="922020"/>
          </a:xfrm>
          <a:prstGeom prst="rect">
            <a:avLst/>
          </a:prstGeom>
          <a:noFill/>
        </p:spPr>
        <p:txBody>
          <a:bodyPr wrap="square" rtlCol="0">
            <a:spAutoFit/>
          </a:bodyPr>
          <a:p>
            <a:pPr>
              <a:lnSpc>
                <a:spcPct val="100000"/>
              </a:lnSpc>
              <a:buFont typeface="Arial" panose="020B0604020202020204" pitchFamily="34" charset="0"/>
              <a:buNone/>
            </a:pPr>
            <a:r>
              <a:rPr lang="zh-CN" altLang="en-US" dirty="0">
                <a:solidFill>
                  <a:schemeClr val="bg1"/>
                </a:solidFill>
                <a:latin typeface="微软雅黑" panose="020B0503020204020204" charset="-122"/>
                <a:ea typeface="微软雅黑" panose="020B0503020204020204" charset="-122"/>
                <a:sym typeface="+mn-ea"/>
              </a:rPr>
              <a:t>收支类别：可以进行修改、删除操作，所常见的收支名称，在登记的时候可以选择，后期也可添加。</a:t>
            </a:r>
            <a:endParaRPr lang="zh-CN" altLang="en-US" dirty="0">
              <a:solidFill>
                <a:schemeClr val="bg1"/>
              </a:solidFill>
              <a:latin typeface="微软雅黑" panose="020B0503020204020204" charset="-122"/>
              <a:ea typeface="微软雅黑" panose="020B0503020204020204" charset="-122"/>
              <a:sym typeface="+mn-ea"/>
            </a:endParaRPr>
          </a:p>
          <a:p>
            <a:pPr>
              <a:lnSpc>
                <a:spcPct val="100000"/>
              </a:lnSpc>
              <a:buFont typeface="Arial" panose="020B0604020202020204" pitchFamily="34" charset="0"/>
              <a:buNone/>
            </a:pPr>
            <a:r>
              <a:rPr lang="zh-CN" altLang="en-US" dirty="0">
                <a:solidFill>
                  <a:schemeClr val="bg1"/>
                </a:solidFill>
                <a:latin typeface="+mn-ea"/>
                <a:sym typeface="+mn-ea"/>
              </a:rPr>
              <a:t>添加收支类别可以设置状态是收入还是支出，类型属于什么，收支对象是律所收支还是律师收</a:t>
            </a:r>
            <a:r>
              <a:rPr lang="zh-CN" altLang="en-US" dirty="0" smtClean="0">
                <a:solidFill>
                  <a:schemeClr val="bg1"/>
                </a:solidFill>
                <a:latin typeface="+mn-ea"/>
                <a:sym typeface="+mn-ea"/>
              </a:rPr>
              <a:t>支，该选项显示在财务统计栏和执业人员财务清单。</a:t>
            </a:r>
            <a:endParaRPr lang="zh-CN" altLang="en-US"/>
          </a:p>
        </p:txBody>
      </p:sp>
      <p:pic>
        <p:nvPicPr>
          <p:cNvPr id="2325" name="Picture" descr="Picture"/>
          <p:cNvPicPr>
            <a:picLocks noChangeAspect="1"/>
          </p:cNvPicPr>
          <p:nvPr/>
        </p:nvPicPr>
        <p:blipFill>
          <a:blip r:embed="rId3" cstate="print">
            <a:alphaModFix amt="100000"/>
          </a:blip>
          <a:stretch>
            <a:fillRect/>
          </a:stretch>
        </p:blipFill>
        <p:spPr>
          <a:xfrm>
            <a:off x="10989507" y="-3212564"/>
            <a:ext cx="5474573" cy="5474573"/>
          </a:xfrm>
          <a:prstGeom prst="rect">
            <a:avLst/>
          </a:prstGeom>
        </p:spPr>
      </p:pic>
      <p:pic>
        <p:nvPicPr>
          <p:cNvPr id="12667" name="Picture" descr="Picture"/>
          <p:cNvPicPr>
            <a:picLocks noChangeAspect="1"/>
          </p:cNvPicPr>
          <p:nvPr/>
        </p:nvPicPr>
        <p:blipFill>
          <a:blip r:embed="rId4" cstate="print">
            <a:alphaModFix amt="100000"/>
          </a:blip>
          <a:stretch>
            <a:fillRect/>
          </a:stretch>
        </p:blipFill>
        <p:spPr>
          <a:xfrm>
            <a:off x="11810064" y="8441347"/>
            <a:ext cx="615286" cy="755123"/>
          </a:xfrm>
          <a:prstGeom prst="rect">
            <a:avLst/>
          </a:prstGeom>
        </p:spPr>
      </p:pic>
      <p:pic>
        <p:nvPicPr>
          <p:cNvPr id="7" name="图片 6"/>
          <p:cNvPicPr>
            <a:picLocks noChangeAspect="1"/>
          </p:cNvPicPr>
          <p:nvPr/>
        </p:nvPicPr>
        <p:blipFill>
          <a:blip r:embed="rId5"/>
          <a:stretch>
            <a:fillRect/>
          </a:stretch>
        </p:blipFill>
        <p:spPr>
          <a:xfrm>
            <a:off x="421640" y="1867535"/>
            <a:ext cx="12058650" cy="4415790"/>
          </a:xfrm>
          <a:prstGeom prst="rect">
            <a:avLst/>
          </a:prstGeom>
        </p:spPr>
      </p:pic>
      <p:pic>
        <p:nvPicPr>
          <p:cNvPr id="5" name="图片 4"/>
          <p:cNvPicPr>
            <a:picLocks noChangeAspect="1"/>
          </p:cNvPicPr>
          <p:nvPr/>
        </p:nvPicPr>
        <p:blipFill>
          <a:blip r:embed="rId6"/>
          <a:stretch>
            <a:fillRect/>
          </a:stretch>
        </p:blipFill>
        <p:spPr>
          <a:xfrm>
            <a:off x="2021205" y="4830445"/>
            <a:ext cx="8724900" cy="3429000"/>
          </a:xfrm>
          <a:prstGeom prst="rect">
            <a:avLst/>
          </a:prstGeom>
          <a:ln w="12700" cmpd="sng">
            <a:solidFill>
              <a:schemeClr val="accent1">
                <a:shade val="50000"/>
              </a:schemeClr>
            </a:solidFill>
            <a:prstDash val="soli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635" y="0"/>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3366593" y="-3385418"/>
            <a:ext cx="6271611" cy="6271611"/>
          </a:xfrm>
          <a:prstGeom prst="rect">
            <a:avLst/>
          </a:prstGeom>
        </p:spPr>
      </p:pic>
      <p:pic>
        <p:nvPicPr>
          <p:cNvPr id="924" name="Picture" descr="Picture"/>
          <p:cNvPicPr>
            <a:picLocks noChangeAspect="1"/>
          </p:cNvPicPr>
          <p:nvPr/>
        </p:nvPicPr>
        <p:blipFill>
          <a:blip r:embed="rId3" cstate="print">
            <a:alphaModFix amt="100000"/>
          </a:blip>
          <a:stretch>
            <a:fillRect/>
          </a:stretch>
        </p:blipFill>
        <p:spPr>
          <a:xfrm>
            <a:off x="5502953" y="975308"/>
            <a:ext cx="1998893" cy="1245322"/>
          </a:xfrm>
          <a:prstGeom prst="rect">
            <a:avLst/>
          </a:prstGeom>
        </p:spPr>
      </p:pic>
      <p:sp>
        <p:nvSpPr>
          <p:cNvPr id="5" name="文本框 4"/>
          <p:cNvSpPr txBox="1"/>
          <p:nvPr/>
        </p:nvSpPr>
        <p:spPr>
          <a:xfrm>
            <a:off x="1905635" y="3260725"/>
            <a:ext cx="1221740" cy="922020"/>
          </a:xfrm>
          <a:prstGeom prst="rect">
            <a:avLst/>
          </a:prstGeom>
          <a:noFill/>
        </p:spPr>
        <p:txBody>
          <a:bodyPr wrap="square" rtlCol="0">
            <a:spAutoFit/>
          </a:bodyPr>
          <a:p>
            <a:r>
              <a:rPr lang="en-US" altLang="zh-CN" sz="5400" b="1">
                <a:solidFill>
                  <a:schemeClr val="accent5">
                    <a:lumMod val="75000"/>
                  </a:schemeClr>
                </a:solidFill>
              </a:rPr>
              <a:t>01</a:t>
            </a:r>
            <a:endParaRPr lang="en-US" altLang="zh-CN" sz="5400" b="1">
              <a:solidFill>
                <a:schemeClr val="accent5">
                  <a:lumMod val="75000"/>
                </a:schemeClr>
              </a:solidFill>
            </a:endParaRPr>
          </a:p>
        </p:txBody>
      </p:sp>
      <p:sp>
        <p:nvSpPr>
          <p:cNvPr id="3" name="文本框 2"/>
          <p:cNvSpPr txBox="1"/>
          <p:nvPr/>
        </p:nvSpPr>
        <p:spPr>
          <a:xfrm>
            <a:off x="6896735" y="3260725"/>
            <a:ext cx="605155" cy="1198880"/>
          </a:xfrm>
          <a:prstGeom prst="rect">
            <a:avLst/>
          </a:prstGeom>
          <a:noFill/>
        </p:spPr>
        <p:txBody>
          <a:bodyPr wrap="square" rtlCol="0">
            <a:spAutoFit/>
          </a:bodyPr>
          <a:p>
            <a:endParaRPr lang="en-US" altLang="zh-CN" sz="5400" b="1">
              <a:solidFill>
                <a:schemeClr val="accent5">
                  <a:lumMod val="75000"/>
                </a:schemeClr>
              </a:solidFill>
            </a:endParaRPr>
          </a:p>
          <a:p>
            <a:endParaRPr lang="zh-CN" altLang="en-US"/>
          </a:p>
        </p:txBody>
      </p:sp>
      <p:sp>
        <p:nvSpPr>
          <p:cNvPr id="4" name="文本框 3"/>
          <p:cNvSpPr txBox="1"/>
          <p:nvPr/>
        </p:nvSpPr>
        <p:spPr>
          <a:xfrm>
            <a:off x="7555230" y="3202305"/>
            <a:ext cx="995680" cy="1753235"/>
          </a:xfrm>
          <a:prstGeom prst="rect">
            <a:avLst/>
          </a:prstGeom>
          <a:noFill/>
        </p:spPr>
        <p:txBody>
          <a:bodyPr wrap="square" rtlCol="0">
            <a:spAutoFit/>
          </a:bodyPr>
          <a:p>
            <a:r>
              <a:rPr lang="en-US" altLang="zh-CN" sz="5400" b="1">
                <a:solidFill>
                  <a:schemeClr val="accent5">
                    <a:lumMod val="75000"/>
                  </a:schemeClr>
                </a:solidFill>
              </a:rPr>
              <a:t>02</a:t>
            </a:r>
            <a:endParaRPr lang="en-US" altLang="zh-CN" sz="5400" b="1">
              <a:solidFill>
                <a:schemeClr val="accent5">
                  <a:lumMod val="75000"/>
                </a:schemeClr>
              </a:solidFill>
            </a:endParaRPr>
          </a:p>
          <a:p>
            <a:endParaRPr lang="en-US" altLang="zh-CN" sz="5400" b="1">
              <a:solidFill>
                <a:schemeClr val="accent5">
                  <a:lumMod val="75000"/>
                </a:schemeClr>
              </a:solidFill>
            </a:endParaRPr>
          </a:p>
        </p:txBody>
      </p:sp>
      <p:sp>
        <p:nvSpPr>
          <p:cNvPr id="7" name="文本框 6"/>
          <p:cNvSpPr txBox="1"/>
          <p:nvPr/>
        </p:nvSpPr>
        <p:spPr>
          <a:xfrm>
            <a:off x="1905635" y="4596765"/>
            <a:ext cx="1221740" cy="922020"/>
          </a:xfrm>
          <a:prstGeom prst="rect">
            <a:avLst/>
          </a:prstGeom>
          <a:noFill/>
        </p:spPr>
        <p:txBody>
          <a:bodyPr wrap="square" rtlCol="0">
            <a:spAutoFit/>
          </a:bodyPr>
          <a:p>
            <a:r>
              <a:rPr lang="en-US" altLang="zh-CN" sz="5400" b="1">
                <a:solidFill>
                  <a:schemeClr val="accent5">
                    <a:lumMod val="75000"/>
                  </a:schemeClr>
                </a:solidFill>
              </a:rPr>
              <a:t>03</a:t>
            </a:r>
            <a:endParaRPr lang="en-US" altLang="zh-CN" sz="5400" b="1">
              <a:solidFill>
                <a:schemeClr val="accent5">
                  <a:lumMod val="75000"/>
                </a:schemeClr>
              </a:solidFill>
            </a:endParaRPr>
          </a:p>
        </p:txBody>
      </p:sp>
      <p:sp>
        <p:nvSpPr>
          <p:cNvPr id="8" name="文本框 7"/>
          <p:cNvSpPr txBox="1"/>
          <p:nvPr/>
        </p:nvSpPr>
        <p:spPr>
          <a:xfrm>
            <a:off x="7555230" y="4596765"/>
            <a:ext cx="1221740" cy="922020"/>
          </a:xfrm>
          <a:prstGeom prst="rect">
            <a:avLst/>
          </a:prstGeom>
          <a:noFill/>
        </p:spPr>
        <p:txBody>
          <a:bodyPr wrap="square" rtlCol="0">
            <a:spAutoFit/>
          </a:bodyPr>
          <a:p>
            <a:r>
              <a:rPr lang="en-US" altLang="zh-CN" sz="5400" b="1">
                <a:solidFill>
                  <a:schemeClr val="accent5">
                    <a:lumMod val="75000"/>
                  </a:schemeClr>
                </a:solidFill>
              </a:rPr>
              <a:t>04</a:t>
            </a:r>
            <a:endParaRPr lang="en-US" altLang="zh-CN" sz="5400" b="1">
              <a:solidFill>
                <a:schemeClr val="accent5">
                  <a:lumMod val="75000"/>
                </a:schemeClr>
              </a:solidFill>
            </a:endParaRPr>
          </a:p>
        </p:txBody>
      </p:sp>
      <p:sp>
        <p:nvSpPr>
          <p:cNvPr id="9" name="文本框 8"/>
          <p:cNvSpPr txBox="1"/>
          <p:nvPr/>
        </p:nvSpPr>
        <p:spPr>
          <a:xfrm>
            <a:off x="1905635" y="6141720"/>
            <a:ext cx="1221740" cy="922020"/>
          </a:xfrm>
          <a:prstGeom prst="rect">
            <a:avLst/>
          </a:prstGeom>
          <a:noFill/>
        </p:spPr>
        <p:txBody>
          <a:bodyPr wrap="square" rtlCol="0">
            <a:spAutoFit/>
          </a:bodyPr>
          <a:p>
            <a:r>
              <a:rPr lang="en-US" altLang="zh-CN" sz="5400" b="1">
                <a:solidFill>
                  <a:schemeClr val="accent5">
                    <a:lumMod val="75000"/>
                  </a:schemeClr>
                </a:solidFill>
              </a:rPr>
              <a:t>05</a:t>
            </a:r>
            <a:endParaRPr lang="en-US" altLang="zh-CN" sz="5400" b="1">
              <a:solidFill>
                <a:schemeClr val="accent5">
                  <a:lumMod val="75000"/>
                </a:schemeClr>
              </a:solidFill>
            </a:endParaRPr>
          </a:p>
        </p:txBody>
      </p:sp>
      <p:sp>
        <p:nvSpPr>
          <p:cNvPr id="10" name="文本框 9"/>
          <p:cNvSpPr txBox="1"/>
          <p:nvPr/>
        </p:nvSpPr>
        <p:spPr>
          <a:xfrm>
            <a:off x="7555230" y="6141720"/>
            <a:ext cx="1221740" cy="922020"/>
          </a:xfrm>
          <a:prstGeom prst="rect">
            <a:avLst/>
          </a:prstGeom>
          <a:noFill/>
        </p:spPr>
        <p:txBody>
          <a:bodyPr wrap="square" rtlCol="0">
            <a:spAutoFit/>
          </a:bodyPr>
          <a:p>
            <a:r>
              <a:rPr lang="en-US" altLang="zh-CN" sz="5400" b="1">
                <a:solidFill>
                  <a:schemeClr val="accent5">
                    <a:lumMod val="75000"/>
                  </a:schemeClr>
                </a:solidFill>
              </a:rPr>
              <a:t>06</a:t>
            </a:r>
            <a:endParaRPr lang="en-US" altLang="zh-CN" sz="5400" b="1">
              <a:solidFill>
                <a:schemeClr val="accent5">
                  <a:lumMod val="75000"/>
                </a:schemeClr>
              </a:solidFill>
            </a:endParaRPr>
          </a:p>
        </p:txBody>
      </p:sp>
      <p:sp>
        <p:nvSpPr>
          <p:cNvPr id="11" name="文本框 10"/>
          <p:cNvSpPr txBox="1"/>
          <p:nvPr/>
        </p:nvSpPr>
        <p:spPr>
          <a:xfrm>
            <a:off x="1905635" y="7546975"/>
            <a:ext cx="1221740" cy="922020"/>
          </a:xfrm>
          <a:prstGeom prst="rect">
            <a:avLst/>
          </a:prstGeom>
          <a:noFill/>
        </p:spPr>
        <p:txBody>
          <a:bodyPr wrap="square" rtlCol="0">
            <a:spAutoFit/>
          </a:bodyPr>
          <a:p>
            <a:r>
              <a:rPr lang="en-US" altLang="zh-CN" sz="5400" b="1">
                <a:solidFill>
                  <a:schemeClr val="accent5">
                    <a:lumMod val="75000"/>
                  </a:schemeClr>
                </a:solidFill>
              </a:rPr>
              <a:t>07</a:t>
            </a:r>
            <a:endParaRPr lang="en-US" altLang="zh-CN" sz="5400" b="1">
              <a:solidFill>
                <a:schemeClr val="accent5">
                  <a:lumMod val="75000"/>
                </a:schemeClr>
              </a:solidFill>
            </a:endParaRPr>
          </a:p>
        </p:txBody>
      </p:sp>
      <p:sp>
        <p:nvSpPr>
          <p:cNvPr id="12" name="文本框 11"/>
          <p:cNvSpPr txBox="1"/>
          <p:nvPr/>
        </p:nvSpPr>
        <p:spPr>
          <a:xfrm>
            <a:off x="7555230" y="7546975"/>
            <a:ext cx="1221740" cy="922020"/>
          </a:xfrm>
          <a:prstGeom prst="rect">
            <a:avLst/>
          </a:prstGeom>
          <a:noFill/>
        </p:spPr>
        <p:txBody>
          <a:bodyPr wrap="square" rtlCol="0">
            <a:spAutoFit/>
          </a:bodyPr>
          <a:p>
            <a:r>
              <a:rPr lang="en-US" altLang="zh-CN" sz="5400" b="1">
                <a:solidFill>
                  <a:schemeClr val="accent5">
                    <a:lumMod val="75000"/>
                  </a:schemeClr>
                </a:solidFill>
              </a:rPr>
              <a:t>08</a:t>
            </a:r>
            <a:endParaRPr lang="en-US" altLang="zh-CN" sz="5400" b="1">
              <a:solidFill>
                <a:schemeClr val="accent5">
                  <a:lumMod val="75000"/>
                </a:schemeClr>
              </a:solidFill>
            </a:endParaRPr>
          </a:p>
        </p:txBody>
      </p:sp>
      <p:sp>
        <p:nvSpPr>
          <p:cNvPr id="13" name="文本框 12"/>
          <p:cNvSpPr txBox="1"/>
          <p:nvPr/>
        </p:nvSpPr>
        <p:spPr>
          <a:xfrm>
            <a:off x="3127375" y="4765675"/>
            <a:ext cx="1894840" cy="583565"/>
          </a:xfrm>
          <a:prstGeom prst="rect">
            <a:avLst/>
          </a:prstGeom>
          <a:noFill/>
        </p:spPr>
        <p:txBody>
          <a:bodyPr wrap="square" rtlCol="0">
            <a:spAutoFit/>
          </a:bodyPr>
          <a:p>
            <a:r>
              <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rPr>
              <a:t>系统配置</a:t>
            </a:r>
            <a:endParaRPr lang="zh-CN" altLang="en-US" sz="3200"/>
          </a:p>
        </p:txBody>
      </p:sp>
      <p:sp>
        <p:nvSpPr>
          <p:cNvPr id="14" name="文本框 13"/>
          <p:cNvSpPr txBox="1"/>
          <p:nvPr/>
        </p:nvSpPr>
        <p:spPr>
          <a:xfrm>
            <a:off x="8776970" y="3426460"/>
            <a:ext cx="2831465" cy="1076325"/>
          </a:xfrm>
          <a:prstGeom prst="rect">
            <a:avLst/>
          </a:prstGeom>
          <a:noFill/>
        </p:spPr>
        <p:txBody>
          <a:bodyPr wrap="square" rtlCol="0">
            <a:spAutoFit/>
          </a:bodyPr>
          <a:p>
            <a:r>
              <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rPr>
              <a:t>审批流设置</a:t>
            </a:r>
            <a:endPar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endParaRPr>
          </a:p>
          <a:p>
            <a:endParaRPr lang="zh-CN" altLang="en-US" sz="3200"/>
          </a:p>
        </p:txBody>
      </p:sp>
      <p:sp>
        <p:nvSpPr>
          <p:cNvPr id="15" name="文本框 14"/>
          <p:cNvSpPr txBox="1"/>
          <p:nvPr/>
        </p:nvSpPr>
        <p:spPr>
          <a:xfrm>
            <a:off x="3127375" y="3430270"/>
            <a:ext cx="2281555" cy="583565"/>
          </a:xfrm>
          <a:prstGeom prst="rect">
            <a:avLst/>
          </a:prstGeom>
          <a:noFill/>
        </p:spPr>
        <p:txBody>
          <a:bodyPr wrap="square" rtlCol="0">
            <a:spAutoFit/>
          </a:bodyPr>
          <a:p>
            <a:r>
              <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rPr>
              <a:t>用户管理</a:t>
            </a:r>
            <a:endPar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16" name="文本框 15"/>
          <p:cNvSpPr txBox="1"/>
          <p:nvPr/>
        </p:nvSpPr>
        <p:spPr>
          <a:xfrm>
            <a:off x="3127375" y="7716520"/>
            <a:ext cx="2225040" cy="1076325"/>
          </a:xfrm>
          <a:prstGeom prst="rect">
            <a:avLst/>
          </a:prstGeom>
          <a:noFill/>
        </p:spPr>
        <p:txBody>
          <a:bodyPr wrap="square" rtlCol="0">
            <a:spAutoFit/>
          </a:bodyPr>
          <a:p>
            <a:r>
              <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rPr>
              <a:t>分所管理</a:t>
            </a:r>
            <a:endPar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endParaRPr>
          </a:p>
          <a:p>
            <a:endParaRPr lang="zh-CN" altLang="en-US" sz="3200"/>
          </a:p>
        </p:txBody>
      </p:sp>
      <p:sp>
        <p:nvSpPr>
          <p:cNvPr id="17" name="文本框 16"/>
          <p:cNvSpPr txBox="1"/>
          <p:nvPr/>
        </p:nvSpPr>
        <p:spPr>
          <a:xfrm>
            <a:off x="9020175" y="7716520"/>
            <a:ext cx="2242820" cy="583565"/>
          </a:xfrm>
          <a:prstGeom prst="rect">
            <a:avLst/>
          </a:prstGeom>
          <a:noFill/>
        </p:spPr>
        <p:txBody>
          <a:bodyPr wrap="square" rtlCol="0">
            <a:spAutoFit/>
          </a:bodyPr>
          <a:p>
            <a:r>
              <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rPr>
              <a:t>二级密码</a:t>
            </a:r>
            <a:endPar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18" name="文本框 17"/>
          <p:cNvSpPr txBox="1"/>
          <p:nvPr/>
        </p:nvSpPr>
        <p:spPr>
          <a:xfrm>
            <a:off x="9020175" y="6346825"/>
            <a:ext cx="2244725" cy="583565"/>
          </a:xfrm>
          <a:prstGeom prst="rect">
            <a:avLst/>
          </a:prstGeom>
          <a:noFill/>
        </p:spPr>
        <p:txBody>
          <a:bodyPr wrap="square" rtlCol="0">
            <a:spAutoFit/>
          </a:bodyPr>
          <a:p>
            <a:r>
              <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rPr>
              <a:t>系统日志</a:t>
            </a:r>
            <a:endPar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19" name="文本框 18"/>
          <p:cNvSpPr txBox="1"/>
          <p:nvPr/>
        </p:nvSpPr>
        <p:spPr>
          <a:xfrm>
            <a:off x="8902700" y="4766310"/>
            <a:ext cx="2203450" cy="583565"/>
          </a:xfrm>
          <a:prstGeom prst="rect">
            <a:avLst/>
          </a:prstGeom>
          <a:noFill/>
        </p:spPr>
        <p:txBody>
          <a:bodyPr wrap="square" rtlCol="0">
            <a:spAutoFit/>
          </a:bodyPr>
          <a:p>
            <a:r>
              <a:rPr lang="zh-CN" altLang="en-US" sz="3200" b="1" dirty="0">
                <a:solidFill>
                  <a:schemeClr val="bg1"/>
                </a:solidFill>
                <a:latin typeface="微软雅黑" panose="020B0503020204020204" charset="-122"/>
                <a:ea typeface="微软雅黑" panose="020B0503020204020204" charset="-122"/>
                <a:sym typeface="+mn-ea"/>
              </a:rPr>
              <a:t>文书配置</a:t>
            </a:r>
            <a:endParaRPr lang="zh-CN" altLang="en-US" sz="3200" b="1" dirty="0">
              <a:solidFill>
                <a:schemeClr val="bg1"/>
              </a:solidFill>
              <a:latin typeface="微软雅黑" panose="020B0503020204020204" charset="-122"/>
              <a:ea typeface="微软雅黑" panose="020B0503020204020204" charset="-122"/>
              <a:sym typeface="+mn-ea"/>
            </a:endParaRPr>
          </a:p>
        </p:txBody>
      </p:sp>
      <p:sp>
        <p:nvSpPr>
          <p:cNvPr id="20" name="文本框 19"/>
          <p:cNvSpPr txBox="1"/>
          <p:nvPr/>
        </p:nvSpPr>
        <p:spPr>
          <a:xfrm>
            <a:off x="3127375" y="6310630"/>
            <a:ext cx="2831465" cy="583565"/>
          </a:xfrm>
          <a:prstGeom prst="rect">
            <a:avLst/>
          </a:prstGeom>
          <a:noFill/>
        </p:spPr>
        <p:txBody>
          <a:bodyPr wrap="square" rtlCol="0">
            <a:spAutoFit/>
          </a:bodyPr>
          <a:p>
            <a:r>
              <a:rPr lang="zh-CN" altLang="en-US" sz="3200" b="1" dirty="0">
                <a:solidFill>
                  <a:schemeClr val="bg1"/>
                </a:solidFill>
                <a:latin typeface="微软雅黑" panose="020B0503020204020204" charset="-122"/>
                <a:ea typeface="微软雅黑" panose="020B0503020204020204" charset="-122"/>
                <a:sym typeface="+mn-ea"/>
              </a:rPr>
              <a:t>公章使用</a:t>
            </a:r>
            <a:endParaRPr lang="zh-CN" altLang="en-US"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0"/>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560166" y="540732"/>
            <a:ext cx="1034962" cy="1034962"/>
          </a:xfrm>
          <a:prstGeom prst="rect">
            <a:avLst/>
          </a:prstGeom>
        </p:spPr>
      </p:pic>
      <p:pic>
        <p:nvPicPr>
          <p:cNvPr id="2317" name="Picture" descr="Picture"/>
          <p:cNvPicPr>
            <a:picLocks noChangeAspect="1"/>
          </p:cNvPicPr>
          <p:nvPr/>
        </p:nvPicPr>
        <p:blipFill>
          <a:blip r:embed="rId3" cstate="print">
            <a:alphaModFix amt="100000"/>
          </a:blip>
          <a:stretch>
            <a:fillRect/>
          </a:stretch>
        </p:blipFill>
        <p:spPr>
          <a:xfrm>
            <a:off x="6152727" y="4645801"/>
            <a:ext cx="2788997" cy="3962922"/>
          </a:xfrm>
          <a:prstGeom prst="rect">
            <a:avLst/>
          </a:prstGeom>
        </p:spPr>
      </p:pic>
      <p:pic>
        <p:nvPicPr>
          <p:cNvPr id="2785" name="Picture" descr="Picture"/>
          <p:cNvPicPr>
            <a:picLocks noChangeAspect="1"/>
          </p:cNvPicPr>
          <p:nvPr/>
        </p:nvPicPr>
        <p:blipFill>
          <a:blip r:embed="rId4" cstate="print">
            <a:alphaModFix amt="100000"/>
          </a:blip>
          <a:stretch>
            <a:fillRect/>
          </a:stretch>
        </p:blipFill>
        <p:spPr>
          <a:xfrm>
            <a:off x="7028690" y="4645801"/>
            <a:ext cx="963373" cy="239443"/>
          </a:xfrm>
          <a:prstGeom prst="rect">
            <a:avLst/>
          </a:prstGeom>
        </p:spPr>
      </p:pic>
      <p:pic>
        <p:nvPicPr>
          <p:cNvPr id="3251" name="Picture" descr="Picture"/>
          <p:cNvPicPr>
            <a:picLocks noChangeAspect="1"/>
          </p:cNvPicPr>
          <p:nvPr/>
        </p:nvPicPr>
        <p:blipFill>
          <a:blip r:embed="rId5" cstate="print">
            <a:alphaModFix amt="100000"/>
          </a:blip>
          <a:stretch>
            <a:fillRect/>
          </a:stretch>
        </p:blipFill>
        <p:spPr>
          <a:xfrm>
            <a:off x="7244490" y="5223932"/>
            <a:ext cx="605471" cy="605471"/>
          </a:xfrm>
          <a:prstGeom prst="rect">
            <a:avLst/>
          </a:prstGeom>
        </p:spPr>
      </p:pic>
      <p:pic>
        <p:nvPicPr>
          <p:cNvPr id="3717" name="Picture" descr="Picture"/>
          <p:cNvPicPr>
            <a:picLocks noChangeAspect="1"/>
          </p:cNvPicPr>
          <p:nvPr/>
        </p:nvPicPr>
        <p:blipFill>
          <a:blip r:embed="rId3" cstate="print">
            <a:alphaModFix amt="100000"/>
          </a:blip>
          <a:stretch>
            <a:fillRect/>
          </a:stretch>
        </p:blipFill>
        <p:spPr>
          <a:xfrm>
            <a:off x="9407875" y="4645801"/>
            <a:ext cx="2788997" cy="3962922"/>
          </a:xfrm>
          <a:prstGeom prst="rect">
            <a:avLst/>
          </a:prstGeom>
        </p:spPr>
      </p:pic>
      <p:pic>
        <p:nvPicPr>
          <p:cNvPr id="4186" name="Picture" descr="Picture"/>
          <p:cNvPicPr>
            <a:picLocks noChangeAspect="1"/>
          </p:cNvPicPr>
          <p:nvPr/>
        </p:nvPicPr>
        <p:blipFill>
          <a:blip r:embed="rId4" cstate="print">
            <a:alphaModFix amt="100000"/>
          </a:blip>
          <a:stretch>
            <a:fillRect/>
          </a:stretch>
        </p:blipFill>
        <p:spPr>
          <a:xfrm>
            <a:off x="10320668" y="4645801"/>
            <a:ext cx="963373" cy="239443"/>
          </a:xfrm>
          <a:prstGeom prst="rect">
            <a:avLst/>
          </a:prstGeom>
        </p:spPr>
      </p:pic>
      <p:pic>
        <p:nvPicPr>
          <p:cNvPr id="4654" name="Picture" descr="Picture"/>
          <p:cNvPicPr>
            <a:picLocks noChangeAspect="1"/>
          </p:cNvPicPr>
          <p:nvPr/>
        </p:nvPicPr>
        <p:blipFill>
          <a:blip r:embed="rId6" cstate="print">
            <a:alphaModFix amt="100000"/>
          </a:blip>
          <a:stretch>
            <a:fillRect/>
          </a:stretch>
        </p:blipFill>
        <p:spPr>
          <a:xfrm>
            <a:off x="10506755" y="5236632"/>
            <a:ext cx="592470" cy="592470"/>
          </a:xfrm>
          <a:prstGeom prst="rect">
            <a:avLst/>
          </a:prstGeom>
        </p:spPr>
      </p:pic>
      <p:pic>
        <p:nvPicPr>
          <p:cNvPr id="5" name="图片 4"/>
          <p:cNvPicPr>
            <a:picLocks noChangeAspect="1"/>
          </p:cNvPicPr>
          <p:nvPr/>
        </p:nvPicPr>
        <p:blipFill>
          <a:blip r:embed="rId7" cstate="print"/>
          <a:stretch>
            <a:fillRect/>
          </a:stretch>
        </p:blipFill>
        <p:spPr>
          <a:xfrm>
            <a:off x="774065" y="2341245"/>
            <a:ext cx="8016240" cy="1954530"/>
          </a:xfrm>
          <a:prstGeom prst="rect">
            <a:avLst/>
          </a:prstGeom>
          <a:ln>
            <a:solidFill>
              <a:schemeClr val="bg2"/>
            </a:solidFill>
          </a:ln>
        </p:spPr>
      </p:pic>
      <p:pic>
        <p:nvPicPr>
          <p:cNvPr id="7" name="图片 6"/>
          <p:cNvPicPr>
            <a:picLocks noChangeAspect="1"/>
          </p:cNvPicPr>
          <p:nvPr/>
        </p:nvPicPr>
        <p:blipFill>
          <a:blip r:embed="rId8" cstate="print"/>
          <a:stretch>
            <a:fillRect/>
          </a:stretch>
        </p:blipFill>
        <p:spPr>
          <a:xfrm>
            <a:off x="774065" y="4715510"/>
            <a:ext cx="4235450" cy="1296670"/>
          </a:xfrm>
          <a:prstGeom prst="rect">
            <a:avLst/>
          </a:prstGeom>
          <a:ln>
            <a:solidFill>
              <a:schemeClr val="bg2"/>
            </a:solidFill>
          </a:ln>
        </p:spPr>
      </p:pic>
      <p:pic>
        <p:nvPicPr>
          <p:cNvPr id="2325" name="Picture" descr="Picture"/>
          <p:cNvPicPr>
            <a:picLocks noChangeAspect="1"/>
          </p:cNvPicPr>
          <p:nvPr/>
        </p:nvPicPr>
        <p:blipFill>
          <a:blip r:embed="rId9" cstate="print">
            <a:alphaModFix amt="100000"/>
          </a:blip>
          <a:stretch>
            <a:fillRect/>
          </a:stretch>
        </p:blipFill>
        <p:spPr>
          <a:xfrm>
            <a:off x="10320852" y="-2832834"/>
            <a:ext cx="5474573" cy="5474573"/>
          </a:xfrm>
          <a:prstGeom prst="rect">
            <a:avLst/>
          </a:prstGeom>
        </p:spPr>
      </p:pic>
      <p:sp>
        <p:nvSpPr>
          <p:cNvPr id="3" name="文本框 2"/>
          <p:cNvSpPr txBox="1"/>
          <p:nvPr/>
        </p:nvSpPr>
        <p:spPr>
          <a:xfrm>
            <a:off x="6384925" y="6312535"/>
            <a:ext cx="2405380" cy="1476375"/>
          </a:xfrm>
          <a:prstGeom prst="rect">
            <a:avLst/>
          </a:prstGeom>
          <a:noFill/>
        </p:spPr>
        <p:txBody>
          <a:bodyPr wrap="square" rtlCol="0">
            <a:spAutoFit/>
          </a:bodyPr>
          <a:p>
            <a:r>
              <a:rPr lang="zh-CN" altLang="en-US" dirty="0">
                <a:solidFill>
                  <a:schemeClr val="bg1"/>
                </a:solidFill>
                <a:latin typeface="微软雅黑" panose="020B0503020204020204" charset="-122"/>
                <a:ea typeface="微软雅黑" panose="020B0503020204020204" charset="-122"/>
                <a:sym typeface="+mn-ea"/>
              </a:rPr>
              <a:t>群发短信模板建立，如需要群发短信请保证有充足的短信余额，如需充值请通过应用商店购买。</a:t>
            </a:r>
            <a:endParaRPr lang="zh-CN" altLang="en-US"/>
          </a:p>
        </p:txBody>
      </p:sp>
      <p:sp>
        <p:nvSpPr>
          <p:cNvPr id="4" name="文本框 3"/>
          <p:cNvSpPr txBox="1"/>
          <p:nvPr/>
        </p:nvSpPr>
        <p:spPr>
          <a:xfrm>
            <a:off x="9665970" y="6727825"/>
            <a:ext cx="2244725" cy="368300"/>
          </a:xfrm>
          <a:prstGeom prst="rect">
            <a:avLst/>
          </a:prstGeom>
          <a:noFill/>
        </p:spPr>
        <p:txBody>
          <a:bodyPr wrap="square" rtlCol="0">
            <a:spAutoFit/>
          </a:bodyPr>
          <a:p>
            <a:r>
              <a:rPr lang="zh-CN" altLang="en-US" dirty="0">
                <a:solidFill>
                  <a:schemeClr val="bg1"/>
                </a:solidFill>
                <a:latin typeface="微软雅黑" panose="020B0503020204020204" charset="-122"/>
                <a:ea typeface="微软雅黑" panose="020B0503020204020204" charset="-122"/>
                <a:sym typeface="+mn-ea"/>
              </a:rPr>
              <a:t>短信费用：</a:t>
            </a:r>
            <a:r>
              <a:rPr lang="en-US" altLang="zh-CN" dirty="0">
                <a:solidFill>
                  <a:schemeClr val="bg1"/>
                </a:solidFill>
                <a:latin typeface="微软雅黑" panose="020B0503020204020204" charset="-122"/>
                <a:ea typeface="微软雅黑" panose="020B0503020204020204" charset="-122"/>
                <a:sym typeface="+mn-ea"/>
              </a:rPr>
              <a:t>0.1</a:t>
            </a:r>
            <a:r>
              <a:rPr lang="zh-CN" altLang="en-US" dirty="0">
                <a:solidFill>
                  <a:schemeClr val="bg1"/>
                </a:solidFill>
                <a:latin typeface="微软雅黑" panose="020B0503020204020204" charset="-122"/>
                <a:ea typeface="微软雅黑" panose="020B0503020204020204" charset="-122"/>
                <a:sym typeface="+mn-ea"/>
              </a:rPr>
              <a:t>元</a:t>
            </a:r>
            <a:r>
              <a:rPr lang="en-US" altLang="zh-CN" dirty="0">
                <a:solidFill>
                  <a:schemeClr val="bg1"/>
                </a:solidFill>
                <a:latin typeface="微软雅黑" panose="020B0503020204020204" charset="-122"/>
                <a:ea typeface="微软雅黑" panose="020B0503020204020204" charset="-122"/>
                <a:sym typeface="+mn-ea"/>
              </a:rPr>
              <a:t>1</a:t>
            </a:r>
            <a:r>
              <a:rPr lang="zh-CN" altLang="en-US" dirty="0">
                <a:solidFill>
                  <a:schemeClr val="bg1"/>
                </a:solidFill>
                <a:latin typeface="微软雅黑" panose="020B0503020204020204" charset="-122"/>
                <a:ea typeface="微软雅黑" panose="020B0503020204020204" charset="-122"/>
                <a:sym typeface="+mn-ea"/>
              </a:rPr>
              <a:t>条</a:t>
            </a:r>
            <a:endParaRPr lang="zh-CN" altLang="en-US"/>
          </a:p>
        </p:txBody>
      </p:sp>
      <p:sp>
        <p:nvSpPr>
          <p:cNvPr id="6" name="文本框 5"/>
          <p:cNvSpPr txBox="1"/>
          <p:nvPr/>
        </p:nvSpPr>
        <p:spPr>
          <a:xfrm>
            <a:off x="2068830" y="608965"/>
            <a:ext cx="7339330" cy="92202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短信模板</a:t>
            </a:r>
            <a:endParaRPr lang="zh-CN" altLang="en-US" dirty="0">
              <a:solidFill>
                <a:srgbClr val="4299A0"/>
              </a:solidFill>
              <a:latin typeface="微软雅黑" panose="020B0503020204020204" charset="-122"/>
              <a:ea typeface="微软雅黑" panose="020B0503020204020204" charset="-122"/>
              <a:cs typeface="Lucida Sans Unicode" panose="020B0602030504020204" pitchFamily="34" charset="0"/>
            </a:endParaRPr>
          </a:p>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0"/>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560166" y="540732"/>
            <a:ext cx="1034962" cy="1034962"/>
          </a:xfrm>
          <a:prstGeom prst="rect">
            <a:avLst/>
          </a:prstGeom>
        </p:spPr>
      </p:pic>
      <p:sp>
        <p:nvSpPr>
          <p:cNvPr id="3" name="文本框 2"/>
          <p:cNvSpPr txBox="1"/>
          <p:nvPr/>
        </p:nvSpPr>
        <p:spPr>
          <a:xfrm>
            <a:off x="2030095" y="678180"/>
            <a:ext cx="8363585" cy="64516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提成比例设置</a:t>
            </a:r>
            <a:endParaRPr lang="zh-CN" altLang="en-US" sz="2000"/>
          </a:p>
        </p:txBody>
      </p:sp>
      <p:sp>
        <p:nvSpPr>
          <p:cNvPr id="6" name="文本框 5"/>
          <p:cNvSpPr txBox="1"/>
          <p:nvPr/>
        </p:nvSpPr>
        <p:spPr>
          <a:xfrm>
            <a:off x="7536180" y="2706370"/>
            <a:ext cx="4197985" cy="922020"/>
          </a:xfrm>
          <a:prstGeom prst="rect">
            <a:avLst/>
          </a:prstGeom>
          <a:noFill/>
        </p:spPr>
        <p:txBody>
          <a:bodyPr wrap="square" rtlCol="0">
            <a:spAutoFit/>
          </a:bodyPr>
          <a:p>
            <a:r>
              <a:rPr lang="zh-CN" altLang="en-US">
                <a:solidFill>
                  <a:schemeClr val="bg1"/>
                </a:solidFill>
                <a:sym typeface="+mn-ea"/>
              </a:rPr>
              <a:t>提成比例分组：根据律所的需求给不同的提成比例设置名称</a:t>
            </a:r>
            <a:endParaRPr lang="zh-CN" altLang="en-US"/>
          </a:p>
          <a:p>
            <a:endParaRPr lang="zh-CN" altLang="en-US"/>
          </a:p>
        </p:txBody>
      </p:sp>
      <p:sp>
        <p:nvSpPr>
          <p:cNvPr id="7" name="文本框 6"/>
          <p:cNvSpPr txBox="1"/>
          <p:nvPr/>
        </p:nvSpPr>
        <p:spPr>
          <a:xfrm>
            <a:off x="7536180" y="6028690"/>
            <a:ext cx="4901565" cy="3634740"/>
          </a:xfrm>
          <a:prstGeom prst="rect">
            <a:avLst/>
          </a:prstGeom>
          <a:noFill/>
        </p:spPr>
        <p:txBody>
          <a:bodyPr wrap="square" rtlCol="0">
            <a:spAutoFit/>
          </a:bodyPr>
          <a:p>
            <a:pPr>
              <a:lnSpc>
                <a:spcPct val="120000"/>
              </a:lnSpc>
              <a:buFont typeface="Arial" panose="020B0604020202020204" pitchFamily="34" charset="0"/>
              <a:buNone/>
            </a:pPr>
            <a:r>
              <a:rPr lang="zh-CN" altLang="en-US">
                <a:solidFill>
                  <a:schemeClr val="bg1"/>
                </a:solidFill>
                <a:sym typeface="+mn-ea"/>
              </a:rPr>
              <a:t>可设为阶梯比例、固定比例两种</a:t>
            </a:r>
            <a:endParaRPr lang="zh-CN" altLang="en-US">
              <a:solidFill>
                <a:schemeClr val="bg1"/>
              </a:solidFill>
              <a:sym typeface="+mn-ea"/>
            </a:endParaRPr>
          </a:p>
          <a:p>
            <a:pPr>
              <a:lnSpc>
                <a:spcPct val="120000"/>
              </a:lnSpc>
              <a:buFont typeface="Arial" panose="020B0604020202020204" pitchFamily="34" charset="0"/>
              <a:buNone/>
            </a:pPr>
            <a:endParaRPr lang="zh-CN" altLang="en-US">
              <a:solidFill>
                <a:schemeClr val="bg1"/>
              </a:solidFill>
            </a:endParaRPr>
          </a:p>
          <a:p>
            <a:pPr>
              <a:lnSpc>
                <a:spcPct val="120000"/>
              </a:lnSpc>
              <a:buFont typeface="Arial" panose="020B0604020202020204" pitchFamily="34" charset="0"/>
              <a:buNone/>
            </a:pPr>
            <a:r>
              <a:rPr lang="zh-CN" altLang="en-US">
                <a:solidFill>
                  <a:schemeClr val="bg1"/>
                </a:solidFill>
                <a:sym typeface="+mn-ea"/>
              </a:rPr>
              <a:t>阶梯比例操作方法，例如</a:t>
            </a:r>
            <a:endParaRPr lang="zh-CN" altLang="en-US">
              <a:solidFill>
                <a:schemeClr val="bg1"/>
              </a:solidFill>
            </a:endParaRPr>
          </a:p>
          <a:p>
            <a:pPr>
              <a:lnSpc>
                <a:spcPct val="120000"/>
              </a:lnSpc>
              <a:buFont typeface="Arial" panose="020B0604020202020204" pitchFamily="34" charset="0"/>
              <a:buNone/>
            </a:pPr>
            <a:r>
              <a:rPr lang="zh-CN" altLang="en-US">
                <a:solidFill>
                  <a:schemeClr val="bg1"/>
                </a:solidFill>
                <a:sym typeface="+mn-ea"/>
              </a:rPr>
              <a:t>最低创收：</a:t>
            </a:r>
            <a:r>
              <a:rPr lang="en-US" altLang="zh-CN">
                <a:solidFill>
                  <a:schemeClr val="bg1"/>
                </a:solidFill>
                <a:sym typeface="+mn-ea"/>
              </a:rPr>
              <a:t>500000</a:t>
            </a:r>
            <a:endParaRPr lang="en-US" altLang="zh-CN">
              <a:solidFill>
                <a:schemeClr val="bg1"/>
              </a:solidFill>
            </a:endParaRPr>
          </a:p>
          <a:p>
            <a:pPr>
              <a:lnSpc>
                <a:spcPct val="120000"/>
              </a:lnSpc>
              <a:buFont typeface="Arial" panose="020B0604020202020204" pitchFamily="34" charset="0"/>
              <a:buNone/>
            </a:pPr>
            <a:r>
              <a:rPr lang="zh-CN" altLang="en-US">
                <a:solidFill>
                  <a:schemeClr val="bg1"/>
                </a:solidFill>
                <a:sym typeface="+mn-ea"/>
              </a:rPr>
              <a:t>最高创收：</a:t>
            </a:r>
            <a:r>
              <a:rPr lang="en-US" altLang="zh-CN">
                <a:solidFill>
                  <a:schemeClr val="bg1"/>
                </a:solidFill>
                <a:sym typeface="+mn-ea"/>
              </a:rPr>
              <a:t>1000000</a:t>
            </a:r>
            <a:endParaRPr lang="en-US" altLang="zh-CN">
              <a:solidFill>
                <a:schemeClr val="bg1"/>
              </a:solidFill>
            </a:endParaRPr>
          </a:p>
          <a:p>
            <a:pPr>
              <a:lnSpc>
                <a:spcPct val="120000"/>
              </a:lnSpc>
              <a:buFont typeface="Arial" panose="020B0604020202020204" pitchFamily="34" charset="0"/>
              <a:buNone/>
            </a:pPr>
            <a:r>
              <a:rPr lang="zh-CN" altLang="en-US">
                <a:solidFill>
                  <a:schemeClr val="bg1"/>
                </a:solidFill>
                <a:sym typeface="+mn-ea"/>
              </a:rPr>
              <a:t>提成比例：</a:t>
            </a:r>
            <a:r>
              <a:rPr lang="en-US" altLang="zh-CN">
                <a:solidFill>
                  <a:schemeClr val="bg1"/>
                </a:solidFill>
                <a:sym typeface="+mn-ea"/>
              </a:rPr>
              <a:t>80%</a:t>
            </a:r>
            <a:endParaRPr lang="en-US" altLang="zh-CN">
              <a:solidFill>
                <a:schemeClr val="bg1"/>
              </a:solidFill>
            </a:endParaRPr>
          </a:p>
          <a:p>
            <a:pPr>
              <a:lnSpc>
                <a:spcPct val="120000"/>
              </a:lnSpc>
              <a:buFont typeface="Arial" panose="020B0604020202020204" pitchFamily="34" charset="0"/>
              <a:buNone/>
            </a:pPr>
            <a:r>
              <a:rPr lang="zh-CN" altLang="en-US">
                <a:solidFill>
                  <a:schemeClr val="bg1"/>
                </a:solidFill>
                <a:sym typeface="+mn-ea"/>
              </a:rPr>
              <a:t>上阶段总提成：此处应该之前所有阶段的最高提成相加数。（如第三阶段此处应填一段总提成</a:t>
            </a:r>
            <a:r>
              <a:rPr lang="en-US" altLang="zh-CN">
                <a:solidFill>
                  <a:schemeClr val="bg1"/>
                </a:solidFill>
                <a:sym typeface="+mn-ea"/>
              </a:rPr>
              <a:t>+</a:t>
            </a:r>
            <a:r>
              <a:rPr lang="zh-CN" altLang="en-US">
                <a:solidFill>
                  <a:schemeClr val="bg1"/>
                </a:solidFill>
                <a:sym typeface="+mn-ea"/>
              </a:rPr>
              <a:t>二段总提成的数额）</a:t>
            </a:r>
            <a:endParaRPr lang="en-US" altLang="zh-CN"/>
          </a:p>
          <a:p>
            <a:endParaRPr lang="zh-CN" altLang="en-US"/>
          </a:p>
          <a:p>
            <a:endParaRPr lang="zh-CN" altLang="en-US"/>
          </a:p>
        </p:txBody>
      </p:sp>
      <p:pic>
        <p:nvPicPr>
          <p:cNvPr id="8" name="图片 7"/>
          <p:cNvPicPr>
            <a:picLocks noChangeAspect="1"/>
          </p:cNvPicPr>
          <p:nvPr/>
        </p:nvPicPr>
        <p:blipFill>
          <a:blip r:embed="rId3"/>
          <a:stretch>
            <a:fillRect/>
          </a:stretch>
        </p:blipFill>
        <p:spPr>
          <a:xfrm>
            <a:off x="560070" y="3469005"/>
            <a:ext cx="4926330" cy="5628005"/>
          </a:xfrm>
          <a:prstGeom prst="rect">
            <a:avLst/>
          </a:prstGeom>
          <a:ln w="12700" cmpd="sng">
            <a:solidFill>
              <a:schemeClr val="accent1">
                <a:shade val="50000"/>
              </a:schemeClr>
            </a:solidFill>
            <a:prstDash val="solid"/>
          </a:ln>
        </p:spPr>
      </p:pic>
      <p:pic>
        <p:nvPicPr>
          <p:cNvPr id="4" name="图片 3"/>
          <p:cNvPicPr>
            <a:picLocks noChangeAspect="1"/>
          </p:cNvPicPr>
          <p:nvPr/>
        </p:nvPicPr>
        <p:blipFill>
          <a:blip r:embed="rId4"/>
          <a:stretch>
            <a:fillRect/>
          </a:stretch>
        </p:blipFill>
        <p:spPr>
          <a:xfrm>
            <a:off x="560070" y="1965960"/>
            <a:ext cx="6667500" cy="2724150"/>
          </a:xfrm>
          <a:prstGeom prst="rect">
            <a:avLst/>
          </a:prstGeom>
          <a:ln w="12700" cmpd="sng">
            <a:solidFill>
              <a:schemeClr val="accent1">
                <a:shade val="50000"/>
              </a:schemeClr>
            </a:solidFill>
            <a:prstDash val="soli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0"/>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560166" y="404842"/>
            <a:ext cx="1034962" cy="1034962"/>
          </a:xfrm>
          <a:prstGeom prst="rect">
            <a:avLst/>
          </a:prstGeom>
        </p:spPr>
      </p:pic>
      <p:sp>
        <p:nvSpPr>
          <p:cNvPr id="3" name="文本框 2"/>
          <p:cNvSpPr txBox="1"/>
          <p:nvPr/>
        </p:nvSpPr>
        <p:spPr>
          <a:xfrm>
            <a:off x="2088515" y="600075"/>
            <a:ext cx="7478395" cy="64516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文档模板配置</a:t>
            </a:r>
            <a:endPar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endParaRPr>
          </a:p>
        </p:txBody>
      </p:sp>
      <p:sp>
        <p:nvSpPr>
          <p:cNvPr id="6" name="文本框 5"/>
          <p:cNvSpPr txBox="1"/>
          <p:nvPr/>
        </p:nvSpPr>
        <p:spPr>
          <a:xfrm>
            <a:off x="2244725" y="7828280"/>
            <a:ext cx="9901555" cy="1198880"/>
          </a:xfrm>
          <a:prstGeom prst="rect">
            <a:avLst/>
          </a:prstGeom>
          <a:noFill/>
        </p:spPr>
        <p:txBody>
          <a:bodyPr wrap="square" rtlCol="0">
            <a:spAutoFit/>
          </a:bodyPr>
          <a:p>
            <a:r>
              <a:rPr lang="zh-CN" altLang="en-US" dirty="0">
                <a:solidFill>
                  <a:schemeClr val="bg1"/>
                </a:solidFill>
                <a:latin typeface="微软雅黑" panose="020B0503020204020204" charset="-122"/>
                <a:ea typeface="微软雅黑" panose="020B0503020204020204" charset="-122"/>
                <a:sym typeface="+mn-ea"/>
              </a:rPr>
              <a:t>文档模板配置：所有上传的文书在管理电子模板里，可修改或删除内容，修改点进去到图2，如果需要上传新的文书，点击</a:t>
            </a:r>
            <a:r>
              <a:rPr lang="zh-CN" altLang="en-US" dirty="0">
                <a:solidFill>
                  <a:schemeClr val="bg1"/>
                </a:solidFill>
                <a:latin typeface="微软雅黑" panose="020B0503020204020204" charset="-122"/>
                <a:ea typeface="微软雅黑" panose="020B0503020204020204" charset="-122"/>
                <a:sym typeface="黑体" panose="02010609060101010101" charset="-122"/>
              </a:rPr>
              <a:t>添加电子模板，文书可整理好发给</a:t>
            </a:r>
            <a:r>
              <a:rPr lang="en-US" altLang="zh-CN" dirty="0">
                <a:solidFill>
                  <a:schemeClr val="bg1"/>
                </a:solidFill>
                <a:latin typeface="微软雅黑" panose="020B0503020204020204" charset="-122"/>
                <a:ea typeface="微软雅黑" panose="020B0503020204020204" charset="-122"/>
                <a:sym typeface="黑体" panose="02010609060101010101" charset="-122"/>
              </a:rPr>
              <a:t>e</a:t>
            </a:r>
            <a:r>
              <a:rPr lang="zh-CN" altLang="en-US" dirty="0">
                <a:solidFill>
                  <a:schemeClr val="bg1"/>
                </a:solidFill>
                <a:latin typeface="微软雅黑" panose="020B0503020204020204" charset="-122"/>
                <a:ea typeface="微软雅黑" panose="020B0503020204020204" charset="-122"/>
                <a:sym typeface="黑体" panose="02010609060101010101" charset="-122"/>
              </a:rPr>
              <a:t>律师客服</a:t>
            </a:r>
            <a:r>
              <a:rPr lang="en-US" altLang="zh-CN" dirty="0">
                <a:solidFill>
                  <a:schemeClr val="bg1"/>
                </a:solidFill>
                <a:latin typeface="微软雅黑" panose="020B0503020204020204" charset="-122"/>
                <a:ea typeface="微软雅黑" panose="020B0503020204020204" charset="-122"/>
                <a:sym typeface="黑体" panose="02010609060101010101" charset="-122"/>
              </a:rPr>
              <a:t>QQ</a:t>
            </a:r>
            <a:r>
              <a:rPr lang="zh-CN" altLang="en-US" dirty="0">
                <a:solidFill>
                  <a:schemeClr val="bg1"/>
                </a:solidFill>
                <a:latin typeface="微软雅黑" panose="020B0503020204020204" charset="-122"/>
                <a:ea typeface="微软雅黑" panose="020B0503020204020204" charset="-122"/>
                <a:sym typeface="黑体" panose="02010609060101010101" charset="-122"/>
              </a:rPr>
              <a:t>处理。</a:t>
            </a:r>
            <a:endParaRPr lang="zh-CN" altLang="en-US">
              <a:solidFill>
                <a:schemeClr val="bg1"/>
              </a:solidFill>
            </a:endParaRPr>
          </a:p>
          <a:p>
            <a:endParaRPr lang="zh-CN" altLang="en-US">
              <a:solidFill>
                <a:schemeClr val="bg1"/>
              </a:solidFill>
            </a:endParaRPr>
          </a:p>
          <a:p>
            <a:endParaRPr lang="zh-CN" altLang="en-US"/>
          </a:p>
        </p:txBody>
      </p:sp>
      <p:pic>
        <p:nvPicPr>
          <p:cNvPr id="7002" name="Picture" descr="Picture"/>
          <p:cNvPicPr>
            <a:picLocks noChangeAspect="1"/>
          </p:cNvPicPr>
          <p:nvPr/>
        </p:nvPicPr>
        <p:blipFill>
          <a:blip r:embed="rId3" cstate="print">
            <a:alphaModFix amt="100000"/>
          </a:blip>
          <a:stretch>
            <a:fillRect/>
          </a:stretch>
        </p:blipFill>
        <p:spPr>
          <a:xfrm>
            <a:off x="859037" y="7691131"/>
            <a:ext cx="903317" cy="903317"/>
          </a:xfrm>
          <a:prstGeom prst="rect">
            <a:avLst/>
          </a:prstGeom>
        </p:spPr>
      </p:pic>
      <p:pic>
        <p:nvPicPr>
          <p:cNvPr id="2325" name="Picture" descr="Picture"/>
          <p:cNvPicPr>
            <a:picLocks noChangeAspect="1"/>
          </p:cNvPicPr>
          <p:nvPr/>
        </p:nvPicPr>
        <p:blipFill>
          <a:blip r:embed="rId4" cstate="print">
            <a:alphaModFix amt="100000"/>
          </a:blip>
          <a:stretch>
            <a:fillRect/>
          </a:stretch>
        </p:blipFill>
        <p:spPr>
          <a:xfrm>
            <a:off x="10970457" y="-3258284"/>
            <a:ext cx="5474573" cy="5474573"/>
          </a:xfrm>
          <a:prstGeom prst="rect">
            <a:avLst/>
          </a:prstGeom>
        </p:spPr>
      </p:pic>
      <p:pic>
        <p:nvPicPr>
          <p:cNvPr id="7" name="图片 6"/>
          <p:cNvPicPr>
            <a:picLocks noChangeAspect="1"/>
          </p:cNvPicPr>
          <p:nvPr/>
        </p:nvPicPr>
        <p:blipFill>
          <a:blip r:embed="rId5"/>
          <a:stretch>
            <a:fillRect/>
          </a:stretch>
        </p:blipFill>
        <p:spPr>
          <a:xfrm>
            <a:off x="506095" y="1833880"/>
            <a:ext cx="11993245" cy="5267960"/>
          </a:xfrm>
          <a:prstGeom prst="rect">
            <a:avLst/>
          </a:prstGeom>
        </p:spPr>
      </p:pic>
      <p:pic>
        <p:nvPicPr>
          <p:cNvPr id="5" name="图片 4" descr="&amp;pfm8620337786&amp;"/>
          <p:cNvPicPr>
            <a:picLocks noChangeAspect="1"/>
          </p:cNvPicPr>
          <p:nvPr/>
        </p:nvPicPr>
        <p:blipFill>
          <a:blip r:embed="rId6">
            <a:extLst>
              <a:ext uri="{BEBA8EAE-BF5A-486C-A8C5-ECC9F3942E4B}">
                <a14:imgProps xmlns:a14="http://schemas.microsoft.com/office/drawing/2010/main">
                  <a14:imgLayer r:embed="rId7"/>
                </a14:imgProps>
              </a:ext>
            </a:extLst>
          </a:blip>
          <a:srcRect/>
          <a:stretch>
            <a:fillRect/>
          </a:stretch>
        </p:blipFill>
        <p:spPr>
          <a:xfrm>
            <a:off x="6026150" y="3363595"/>
            <a:ext cx="6473190" cy="373824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635"/>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262890" y="338455"/>
            <a:ext cx="1245870" cy="1245870"/>
          </a:xfrm>
          <a:prstGeom prst="rect">
            <a:avLst/>
          </a:prstGeom>
        </p:spPr>
      </p:pic>
      <p:pic>
        <p:nvPicPr>
          <p:cNvPr id="2325" name="Picture" descr="Picture"/>
          <p:cNvPicPr>
            <a:picLocks noChangeAspect="1"/>
          </p:cNvPicPr>
          <p:nvPr/>
        </p:nvPicPr>
        <p:blipFill>
          <a:blip r:embed="rId3" cstate="print">
            <a:alphaModFix amt="100000"/>
          </a:blip>
          <a:stretch>
            <a:fillRect/>
          </a:stretch>
        </p:blipFill>
        <p:spPr>
          <a:xfrm>
            <a:off x="10870762" y="-3441164"/>
            <a:ext cx="5474573" cy="5474573"/>
          </a:xfrm>
          <a:prstGeom prst="rect">
            <a:avLst/>
          </a:prstGeom>
        </p:spPr>
      </p:pic>
      <p:sp>
        <p:nvSpPr>
          <p:cNvPr id="3" name="文本框 2"/>
          <p:cNvSpPr txBox="1"/>
          <p:nvPr/>
        </p:nvSpPr>
        <p:spPr>
          <a:xfrm>
            <a:off x="1873885" y="638810"/>
            <a:ext cx="7458710" cy="64516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人员类型管理</a:t>
            </a:r>
            <a:endPar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endParaRPr>
          </a:p>
        </p:txBody>
      </p:sp>
      <p:sp>
        <p:nvSpPr>
          <p:cNvPr id="5" name="文本框 4"/>
          <p:cNvSpPr txBox="1"/>
          <p:nvPr/>
        </p:nvSpPr>
        <p:spPr>
          <a:xfrm>
            <a:off x="2459990" y="7678420"/>
            <a:ext cx="9709150" cy="1032510"/>
          </a:xfrm>
          <a:prstGeom prst="rect">
            <a:avLst/>
          </a:prstGeom>
          <a:noFill/>
        </p:spPr>
        <p:txBody>
          <a:bodyPr wrap="square" rtlCol="0">
            <a:spAutoFit/>
          </a:bodyPr>
          <a:p>
            <a:pPr>
              <a:lnSpc>
                <a:spcPct val="120000"/>
              </a:lnSpc>
              <a:buFont typeface="Arial" panose="020B0604020202020204" pitchFamily="34" charset="0"/>
              <a:buNone/>
            </a:pPr>
            <a:r>
              <a:rPr lang="zh-CN" altLang="en-US">
                <a:solidFill>
                  <a:schemeClr val="bg1"/>
                </a:solidFill>
                <a:sym typeface="+mn-ea"/>
              </a:rPr>
              <a:t>人员类型管理：即律师新增案件时选择办案律师的类型，是主办律师还是合办律师等并且还可以设置他们是否可以参与文书匹配和案件管理类型可以修改、删除、或者新增</a:t>
            </a:r>
            <a:endParaRPr lang="zh-CN" altLang="en-US"/>
          </a:p>
          <a:p>
            <a:endParaRPr lang="zh-CN" altLang="en-US"/>
          </a:p>
        </p:txBody>
      </p:sp>
      <p:pic>
        <p:nvPicPr>
          <p:cNvPr id="6" name="图片 5" descr="32303038313138363b32303039303530393bd0c5cfa2"/>
          <p:cNvPicPr>
            <a:picLocks noChangeAspect="1"/>
          </p:cNvPicPr>
          <p:nvPr/>
        </p:nvPicPr>
        <p:blipFill>
          <a:blip r:embed="rId4"/>
          <a:stretch>
            <a:fillRect/>
          </a:stretch>
        </p:blipFill>
        <p:spPr>
          <a:xfrm>
            <a:off x="959485" y="7678420"/>
            <a:ext cx="914400" cy="914400"/>
          </a:xfrm>
          <a:prstGeom prst="rect">
            <a:avLst/>
          </a:prstGeom>
        </p:spPr>
      </p:pic>
      <p:pic>
        <p:nvPicPr>
          <p:cNvPr id="7" name="图片 6"/>
          <p:cNvPicPr>
            <a:picLocks noChangeAspect="1"/>
          </p:cNvPicPr>
          <p:nvPr/>
        </p:nvPicPr>
        <p:blipFill>
          <a:blip r:embed="rId5"/>
          <a:stretch>
            <a:fillRect/>
          </a:stretch>
        </p:blipFill>
        <p:spPr>
          <a:xfrm>
            <a:off x="429895" y="1891030"/>
            <a:ext cx="12145010" cy="548068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0"/>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560166" y="540732"/>
            <a:ext cx="1034962" cy="1034962"/>
          </a:xfrm>
          <a:prstGeom prst="rect">
            <a:avLst/>
          </a:prstGeom>
        </p:spPr>
      </p:pic>
      <p:sp>
        <p:nvSpPr>
          <p:cNvPr id="3" name="文本框 2"/>
          <p:cNvSpPr txBox="1"/>
          <p:nvPr/>
        </p:nvSpPr>
        <p:spPr>
          <a:xfrm>
            <a:off x="2303145" y="678180"/>
            <a:ext cx="9352915" cy="92202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归档文件夹管理</a:t>
            </a:r>
            <a:endParaRPr lang="zh-CN" altLang="en-US" dirty="0">
              <a:solidFill>
                <a:srgbClr val="4299A0"/>
              </a:solidFill>
              <a:latin typeface="微软雅黑" panose="020B0503020204020204" charset="-122"/>
              <a:ea typeface="微软雅黑" panose="020B0503020204020204" charset="-122"/>
              <a:cs typeface="Lucida Sans Unicode" panose="020B0602030504020204" pitchFamily="34" charset="0"/>
            </a:endParaRPr>
          </a:p>
          <a:p>
            <a:endParaRPr lang="zh-CN" altLang="en-US"/>
          </a:p>
        </p:txBody>
      </p:sp>
      <p:sp>
        <p:nvSpPr>
          <p:cNvPr id="7" name="云形 6"/>
          <p:cNvSpPr/>
          <p:nvPr/>
        </p:nvSpPr>
        <p:spPr>
          <a:xfrm>
            <a:off x="8258175" y="5459730"/>
            <a:ext cx="3804920" cy="3804920"/>
          </a:xfrm>
          <a:prstGeom prst="cloud">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8844915" y="6068060"/>
            <a:ext cx="3083560" cy="2306955"/>
          </a:xfrm>
          <a:prstGeom prst="rect">
            <a:avLst/>
          </a:prstGeom>
          <a:noFill/>
        </p:spPr>
        <p:txBody>
          <a:bodyPr wrap="square" rtlCol="0">
            <a:spAutoFit/>
          </a:bodyPr>
          <a:p>
            <a:pPr>
              <a:lnSpc>
                <a:spcPct val="200000"/>
              </a:lnSpc>
              <a:buFont typeface="Arial" panose="020B0604020202020204" pitchFamily="34" charset="0"/>
              <a:buNone/>
            </a:pPr>
            <a:r>
              <a:rPr lang="zh-CN" altLang="en-US">
                <a:solidFill>
                  <a:schemeClr val="bg1"/>
                </a:solidFill>
                <a:sym typeface="+mn-ea"/>
              </a:rPr>
              <a:t>归档文件夹 是指律师上传电子版资料时需要选择的</a:t>
            </a:r>
            <a:endParaRPr lang="zh-CN" altLang="en-US">
              <a:solidFill>
                <a:schemeClr val="bg1"/>
              </a:solidFill>
            </a:endParaRPr>
          </a:p>
          <a:p>
            <a:pPr>
              <a:lnSpc>
                <a:spcPct val="200000"/>
              </a:lnSpc>
              <a:buFont typeface="Arial" panose="020B0604020202020204" pitchFamily="34" charset="0"/>
              <a:buNone/>
            </a:pPr>
            <a:r>
              <a:rPr lang="zh-CN" altLang="en-US">
                <a:solidFill>
                  <a:schemeClr val="bg1"/>
                </a:solidFill>
                <a:sym typeface="+mn-ea"/>
              </a:rPr>
              <a:t>文件夹，系统可以设置不同的文件夹，方便资料归类</a:t>
            </a:r>
            <a:endParaRPr lang="zh-CN" altLang="en-US"/>
          </a:p>
        </p:txBody>
      </p:sp>
      <p:pic>
        <p:nvPicPr>
          <p:cNvPr id="2325" name="Picture" descr="Picture"/>
          <p:cNvPicPr>
            <a:picLocks noChangeAspect="1"/>
          </p:cNvPicPr>
          <p:nvPr/>
        </p:nvPicPr>
        <p:blipFill>
          <a:blip r:embed="rId3" cstate="print">
            <a:alphaModFix amt="100000"/>
          </a:blip>
          <a:stretch>
            <a:fillRect/>
          </a:stretch>
        </p:blipFill>
        <p:spPr>
          <a:xfrm>
            <a:off x="10912037" y="-3237964"/>
            <a:ext cx="5474573" cy="5474573"/>
          </a:xfrm>
          <a:prstGeom prst="rect">
            <a:avLst/>
          </a:prstGeom>
        </p:spPr>
      </p:pic>
      <p:pic>
        <p:nvPicPr>
          <p:cNvPr id="9" name="图片 8"/>
          <p:cNvPicPr>
            <a:picLocks noChangeAspect="1"/>
          </p:cNvPicPr>
          <p:nvPr/>
        </p:nvPicPr>
        <p:blipFill>
          <a:blip r:embed="rId4"/>
          <a:stretch>
            <a:fillRect/>
          </a:stretch>
        </p:blipFill>
        <p:spPr>
          <a:xfrm>
            <a:off x="560070" y="2017395"/>
            <a:ext cx="11105515" cy="2976880"/>
          </a:xfrm>
          <a:prstGeom prst="rect">
            <a:avLst/>
          </a:prstGeom>
        </p:spPr>
      </p:pic>
      <p:pic>
        <p:nvPicPr>
          <p:cNvPr id="10" name="图片 9"/>
          <p:cNvPicPr>
            <a:picLocks noChangeAspect="1"/>
          </p:cNvPicPr>
          <p:nvPr/>
        </p:nvPicPr>
        <p:blipFill>
          <a:blip r:embed="rId5"/>
          <a:stretch>
            <a:fillRect/>
          </a:stretch>
        </p:blipFill>
        <p:spPr>
          <a:xfrm>
            <a:off x="560070" y="4994275"/>
            <a:ext cx="6145530" cy="37318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635"/>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560166" y="540732"/>
            <a:ext cx="1034962" cy="1034962"/>
          </a:xfrm>
          <a:prstGeom prst="rect">
            <a:avLst/>
          </a:prstGeom>
        </p:spPr>
      </p:pic>
      <p:sp>
        <p:nvSpPr>
          <p:cNvPr id="3" name="文本框 2"/>
          <p:cNvSpPr txBox="1"/>
          <p:nvPr/>
        </p:nvSpPr>
        <p:spPr>
          <a:xfrm>
            <a:off x="1932305" y="581025"/>
            <a:ext cx="8044815" cy="64516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客户必选配置</a:t>
            </a:r>
            <a:endParaRPr lang="zh-CN" altLang="en-US" sz="2000"/>
          </a:p>
        </p:txBody>
      </p:sp>
      <p:sp>
        <p:nvSpPr>
          <p:cNvPr id="5" name="文本框 4"/>
          <p:cNvSpPr txBox="1"/>
          <p:nvPr/>
        </p:nvSpPr>
        <p:spPr>
          <a:xfrm>
            <a:off x="3173095" y="6445885"/>
            <a:ext cx="5427980" cy="2584450"/>
          </a:xfrm>
          <a:prstGeom prst="rect">
            <a:avLst/>
          </a:prstGeom>
          <a:noFill/>
        </p:spPr>
        <p:txBody>
          <a:bodyPr wrap="square" rtlCol="0">
            <a:spAutoFit/>
          </a:bodyPr>
          <a:p>
            <a:pPr>
              <a:lnSpc>
                <a:spcPct val="200000"/>
              </a:lnSpc>
              <a:buFont typeface="Arial" panose="020B0604020202020204" pitchFamily="34" charset="0"/>
              <a:buNone/>
            </a:pPr>
            <a:r>
              <a:rPr lang="zh-CN" altLang="en-US">
                <a:solidFill>
                  <a:schemeClr val="bg1"/>
                </a:solidFill>
                <a:sym typeface="+mn-ea"/>
              </a:rPr>
              <a:t>客户必选配置：添加委托人资料时，可以设置以上栏目是否必填</a:t>
            </a:r>
            <a:endParaRPr lang="zh-CN" altLang="en-US">
              <a:solidFill>
                <a:schemeClr val="bg1"/>
              </a:solidFill>
            </a:endParaRPr>
          </a:p>
          <a:p>
            <a:pPr>
              <a:lnSpc>
                <a:spcPct val="200000"/>
              </a:lnSpc>
              <a:buFont typeface="Arial" panose="020B0604020202020204" pitchFamily="34" charset="0"/>
              <a:buNone/>
            </a:pPr>
            <a:r>
              <a:rPr lang="zh-CN" altLang="en-US">
                <a:solidFill>
                  <a:schemeClr val="bg1"/>
                </a:solidFill>
                <a:sym typeface="+mn-ea"/>
              </a:rPr>
              <a:t>通过操作进行设置</a:t>
            </a:r>
            <a:endParaRPr lang="zh-CN" altLang="en-US">
              <a:solidFill>
                <a:schemeClr val="bg1"/>
              </a:solidFill>
            </a:endParaRPr>
          </a:p>
          <a:p>
            <a:pPr>
              <a:lnSpc>
                <a:spcPct val="200000"/>
              </a:lnSpc>
              <a:buFont typeface="Arial" panose="020B0604020202020204" pitchFamily="34" charset="0"/>
              <a:buNone/>
            </a:pPr>
            <a:r>
              <a:rPr lang="zh-CN" altLang="en-US">
                <a:solidFill>
                  <a:schemeClr val="bg1"/>
                </a:solidFill>
                <a:sym typeface="+mn-ea"/>
              </a:rPr>
              <a:t>是否必选项看该栏目当前设置</a:t>
            </a:r>
            <a:endParaRPr lang="zh-CN" altLang="en-US"/>
          </a:p>
          <a:p>
            <a:endParaRPr lang="zh-CN" altLang="en-US"/>
          </a:p>
        </p:txBody>
      </p:sp>
      <p:sp>
        <p:nvSpPr>
          <p:cNvPr id="8" name="流程图: 顺序访问存储器 7"/>
          <p:cNvSpPr/>
          <p:nvPr/>
        </p:nvSpPr>
        <p:spPr>
          <a:xfrm>
            <a:off x="2088515" y="6192520"/>
            <a:ext cx="7252970" cy="3091180"/>
          </a:xfrm>
          <a:prstGeom prst="flowChartMagneticTap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325" name="Picture" descr="Picture"/>
          <p:cNvPicPr>
            <a:picLocks noChangeAspect="1"/>
          </p:cNvPicPr>
          <p:nvPr/>
        </p:nvPicPr>
        <p:blipFill>
          <a:blip r:embed="rId3" cstate="print">
            <a:alphaModFix amt="100000"/>
          </a:blip>
          <a:stretch>
            <a:fillRect/>
          </a:stretch>
        </p:blipFill>
        <p:spPr>
          <a:xfrm>
            <a:off x="10912037" y="-3237964"/>
            <a:ext cx="5474573" cy="5474573"/>
          </a:xfrm>
          <a:prstGeom prst="rect">
            <a:avLst/>
          </a:prstGeom>
        </p:spPr>
      </p:pic>
      <p:pic>
        <p:nvPicPr>
          <p:cNvPr id="6" name="图片 5"/>
          <p:cNvPicPr>
            <a:picLocks noChangeAspect="1"/>
          </p:cNvPicPr>
          <p:nvPr/>
        </p:nvPicPr>
        <p:blipFill>
          <a:blip r:embed="rId4"/>
          <a:stretch>
            <a:fillRect/>
          </a:stretch>
        </p:blipFill>
        <p:spPr>
          <a:xfrm>
            <a:off x="716280" y="2236470"/>
            <a:ext cx="11472545" cy="334391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11430" y="0"/>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560166" y="540732"/>
            <a:ext cx="1034962" cy="1034962"/>
          </a:xfrm>
          <a:prstGeom prst="rect">
            <a:avLst/>
          </a:prstGeom>
        </p:spPr>
      </p:pic>
      <p:sp>
        <p:nvSpPr>
          <p:cNvPr id="3" name="文本框 2"/>
          <p:cNvSpPr txBox="1"/>
          <p:nvPr/>
        </p:nvSpPr>
        <p:spPr>
          <a:xfrm>
            <a:off x="2106930" y="762000"/>
            <a:ext cx="4423410" cy="119888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系统管理-系统日志</a:t>
            </a:r>
            <a:endPar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endParaRPr>
          </a:p>
          <a:p>
            <a:endParaRPr lang="zh-CN" altLang="en-US" sz="3600"/>
          </a:p>
        </p:txBody>
      </p:sp>
      <p:sp>
        <p:nvSpPr>
          <p:cNvPr id="6" name="文本框 5"/>
          <p:cNvSpPr txBox="1"/>
          <p:nvPr/>
        </p:nvSpPr>
        <p:spPr>
          <a:xfrm>
            <a:off x="597535" y="7909560"/>
            <a:ext cx="11840845" cy="922020"/>
          </a:xfrm>
          <a:prstGeom prst="rect">
            <a:avLst/>
          </a:prstGeom>
          <a:noFill/>
        </p:spPr>
        <p:txBody>
          <a:bodyPr wrap="square" rtlCol="0">
            <a:spAutoFit/>
          </a:bodyPr>
          <a:p>
            <a:r>
              <a:rPr lang="zh-CN" altLang="en-US" dirty="0">
                <a:solidFill>
                  <a:schemeClr val="bg1"/>
                </a:solidFill>
                <a:sym typeface="+mn-ea"/>
              </a:rPr>
              <a:t>系统日志可</a:t>
            </a:r>
            <a:r>
              <a:rPr lang="zh-CN" altLang="en-US" dirty="0" smtClean="0">
                <a:solidFill>
                  <a:schemeClr val="bg1"/>
                </a:solidFill>
                <a:sym typeface="+mn-ea"/>
              </a:rPr>
              <a:t>以监测到</a:t>
            </a:r>
            <a:r>
              <a:rPr lang="zh-CN" altLang="en-US" dirty="0">
                <a:solidFill>
                  <a:schemeClr val="bg1"/>
                </a:solidFill>
                <a:sym typeface="+mn-ea"/>
              </a:rPr>
              <a:t>系统中用户登录的时间和</a:t>
            </a:r>
            <a:r>
              <a:rPr lang="en-US" altLang="zh-CN" dirty="0" smtClean="0">
                <a:solidFill>
                  <a:schemeClr val="bg1"/>
                </a:solidFill>
                <a:sym typeface="+mn-ea"/>
              </a:rPr>
              <a:t>IP</a:t>
            </a:r>
            <a:r>
              <a:rPr lang="zh-CN" altLang="en-US" dirty="0" smtClean="0">
                <a:solidFill>
                  <a:schemeClr val="bg1"/>
                </a:solidFill>
                <a:sym typeface="+mn-ea"/>
              </a:rPr>
              <a:t>。修改、删除案件等操作记录也可在此处查看，</a:t>
            </a:r>
            <a:r>
              <a:rPr lang="zh-CN" altLang="en-US" dirty="0">
                <a:solidFill>
                  <a:schemeClr val="bg1"/>
                </a:solidFill>
                <a:sym typeface="+mn-ea"/>
              </a:rPr>
              <a:t>并且如果用户密码错误被锁定，可以在日志中选择失败的记录，操作</a:t>
            </a:r>
            <a:r>
              <a:rPr lang="zh-CN" altLang="en-US" dirty="0">
                <a:solidFill>
                  <a:srgbClr val="C00000"/>
                </a:solidFill>
                <a:sym typeface="+mn-ea"/>
              </a:rPr>
              <a:t>解封登录</a:t>
            </a:r>
            <a:endParaRPr lang="zh-CN" altLang="en-US" dirty="0">
              <a:solidFill>
                <a:srgbClr val="C00000"/>
              </a:solidFill>
            </a:endParaRPr>
          </a:p>
          <a:p>
            <a:endParaRPr lang="zh-CN" altLang="en-US"/>
          </a:p>
        </p:txBody>
      </p:sp>
      <p:pic>
        <p:nvPicPr>
          <p:cNvPr id="4" name="图片 3"/>
          <p:cNvPicPr>
            <a:picLocks noChangeAspect="1"/>
          </p:cNvPicPr>
          <p:nvPr/>
        </p:nvPicPr>
        <p:blipFill>
          <a:blip r:embed="rId3"/>
          <a:stretch>
            <a:fillRect/>
          </a:stretch>
        </p:blipFill>
        <p:spPr>
          <a:xfrm>
            <a:off x="560070" y="2179955"/>
            <a:ext cx="11915140" cy="526986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635"/>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536575" y="402590"/>
            <a:ext cx="1348105" cy="1348105"/>
          </a:xfrm>
          <a:prstGeom prst="rect">
            <a:avLst/>
          </a:prstGeom>
        </p:spPr>
      </p:pic>
      <p:pic>
        <p:nvPicPr>
          <p:cNvPr id="2325" name="Picture" descr="Picture"/>
          <p:cNvPicPr>
            <a:picLocks noChangeAspect="1"/>
          </p:cNvPicPr>
          <p:nvPr/>
        </p:nvPicPr>
        <p:blipFill>
          <a:blip r:embed="rId3" cstate="print">
            <a:alphaModFix amt="100000"/>
          </a:blip>
          <a:stretch>
            <a:fillRect/>
          </a:stretch>
        </p:blipFill>
        <p:spPr>
          <a:xfrm>
            <a:off x="9802057" y="6984901"/>
            <a:ext cx="5474573" cy="5474573"/>
          </a:xfrm>
          <a:prstGeom prst="rect">
            <a:avLst/>
          </a:prstGeom>
        </p:spPr>
      </p:pic>
      <p:sp>
        <p:nvSpPr>
          <p:cNvPr id="3" name="文本框 2"/>
          <p:cNvSpPr txBox="1"/>
          <p:nvPr/>
        </p:nvSpPr>
        <p:spPr>
          <a:xfrm>
            <a:off x="2269490" y="768350"/>
            <a:ext cx="6444615" cy="119888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系统管理-二级密码</a:t>
            </a:r>
            <a:endPar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endParaRPr>
          </a:p>
          <a:p>
            <a:endParaRPr lang="zh-CN" altLang="en-US" sz="3600"/>
          </a:p>
        </p:txBody>
      </p:sp>
      <p:sp>
        <p:nvSpPr>
          <p:cNvPr id="6" name="流程图: 资料带 5"/>
          <p:cNvSpPr/>
          <p:nvPr/>
        </p:nvSpPr>
        <p:spPr>
          <a:xfrm>
            <a:off x="1903095" y="7505065"/>
            <a:ext cx="5831205" cy="1565275"/>
          </a:xfrm>
          <a:prstGeom prst="flowChartPunchedTap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863090" y="8057515"/>
            <a:ext cx="5870575" cy="460375"/>
          </a:xfrm>
          <a:prstGeom prst="rect">
            <a:avLst/>
          </a:prstGeom>
          <a:noFill/>
        </p:spPr>
        <p:txBody>
          <a:bodyPr wrap="square" rtlCol="0">
            <a:spAutoFit/>
          </a:bodyPr>
          <a:p>
            <a:pPr algn="ctr"/>
            <a:r>
              <a:rPr lang="zh-CN" altLang="en-US" sz="2400">
                <a:solidFill>
                  <a:schemeClr val="bg1"/>
                </a:solidFill>
              </a:rPr>
              <a:t>重要栏目可以设置二级密码更安全</a:t>
            </a:r>
            <a:endParaRPr lang="zh-CN" altLang="en-US" sz="2400">
              <a:solidFill>
                <a:schemeClr val="bg1"/>
              </a:solidFill>
            </a:endParaRPr>
          </a:p>
        </p:txBody>
      </p:sp>
      <p:sp>
        <p:nvSpPr>
          <p:cNvPr id="4" name="文本框 3"/>
          <p:cNvSpPr txBox="1"/>
          <p:nvPr/>
        </p:nvSpPr>
        <p:spPr>
          <a:xfrm>
            <a:off x="9801860" y="3364865"/>
            <a:ext cx="972185" cy="368300"/>
          </a:xfrm>
          <a:prstGeom prst="rect">
            <a:avLst/>
          </a:prstGeom>
          <a:noFill/>
        </p:spPr>
        <p:txBody>
          <a:bodyPr wrap="square" rtlCol="0">
            <a:spAutoFit/>
          </a:bodyPr>
          <a:p>
            <a:endParaRPr lang="zh-CN" altLang="en-US">
              <a:solidFill>
                <a:schemeClr val="bg1"/>
              </a:solidFill>
            </a:endParaRPr>
          </a:p>
        </p:txBody>
      </p:sp>
      <p:sp>
        <p:nvSpPr>
          <p:cNvPr id="8" name="文本框 7"/>
          <p:cNvSpPr txBox="1"/>
          <p:nvPr/>
        </p:nvSpPr>
        <p:spPr>
          <a:xfrm>
            <a:off x="9114790" y="6921500"/>
            <a:ext cx="897890" cy="583565"/>
          </a:xfrm>
          <a:prstGeom prst="rect">
            <a:avLst/>
          </a:prstGeom>
          <a:noFill/>
        </p:spPr>
        <p:txBody>
          <a:bodyPr wrap="square" rtlCol="0">
            <a:spAutoFit/>
          </a:bodyPr>
          <a:p>
            <a:endParaRPr lang="zh-CN" altLang="en-US" sz="3200">
              <a:solidFill>
                <a:schemeClr val="bg1"/>
              </a:solidFill>
            </a:endParaRPr>
          </a:p>
        </p:txBody>
      </p:sp>
      <p:pic>
        <p:nvPicPr>
          <p:cNvPr id="9" name="图片 8"/>
          <p:cNvPicPr>
            <a:picLocks noChangeAspect="1"/>
          </p:cNvPicPr>
          <p:nvPr/>
        </p:nvPicPr>
        <p:blipFill>
          <a:blip r:embed="rId4"/>
          <a:stretch>
            <a:fillRect/>
          </a:stretch>
        </p:blipFill>
        <p:spPr>
          <a:xfrm>
            <a:off x="818515" y="2135505"/>
            <a:ext cx="10136505" cy="520128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0"/>
            <a:ext cx="13004799" cy="9753599"/>
          </a:xfrm>
          <a:prstGeom prst="rect">
            <a:avLst/>
          </a:prstGeom>
        </p:spPr>
      </p:pic>
      <p:pic>
        <p:nvPicPr>
          <p:cNvPr id="456" name="Picture" descr="Picture"/>
          <p:cNvPicPr>
            <a:picLocks noChangeAspect="1"/>
          </p:cNvPicPr>
          <p:nvPr/>
        </p:nvPicPr>
        <p:blipFill>
          <a:blip r:embed="rId2" cstate="print">
            <a:alphaModFix amt="49000"/>
          </a:blip>
          <a:stretch>
            <a:fillRect/>
          </a:stretch>
        </p:blipFill>
        <p:spPr>
          <a:xfrm>
            <a:off x="3366593" y="1740993"/>
            <a:ext cx="6271611" cy="6271611"/>
          </a:xfrm>
          <a:prstGeom prst="rect">
            <a:avLst/>
          </a:prstGeom>
        </p:spPr>
      </p:pic>
      <p:pic>
        <p:nvPicPr>
          <p:cNvPr id="922" name="Picture" descr="Picture"/>
          <p:cNvPicPr>
            <a:picLocks noChangeAspect="1"/>
          </p:cNvPicPr>
          <p:nvPr/>
        </p:nvPicPr>
        <p:blipFill>
          <a:blip r:embed="rId3" cstate="print">
            <a:alphaModFix amt="43000"/>
          </a:blip>
          <a:stretch>
            <a:fillRect/>
          </a:stretch>
        </p:blipFill>
        <p:spPr>
          <a:xfrm>
            <a:off x="2668840" y="1079962"/>
            <a:ext cx="7667118" cy="7667118"/>
          </a:xfrm>
          <a:prstGeom prst="rect">
            <a:avLst/>
          </a:prstGeom>
        </p:spPr>
      </p:pic>
      <p:pic>
        <p:nvPicPr>
          <p:cNvPr id="1388" name="Picture" descr="Picture"/>
          <p:cNvPicPr>
            <a:picLocks noChangeAspect="1"/>
          </p:cNvPicPr>
          <p:nvPr/>
        </p:nvPicPr>
        <p:blipFill>
          <a:blip r:embed="rId3" cstate="print">
            <a:alphaModFix amt="43000"/>
          </a:blip>
          <a:stretch>
            <a:fillRect/>
          </a:stretch>
        </p:blipFill>
        <p:spPr>
          <a:xfrm rot="4200000">
            <a:off x="2668840" y="1079962"/>
            <a:ext cx="7667118" cy="7667118"/>
          </a:xfrm>
          <a:prstGeom prst="rect">
            <a:avLst/>
          </a:prstGeom>
        </p:spPr>
      </p:pic>
      <p:pic>
        <p:nvPicPr>
          <p:cNvPr id="1861" name="Picture" descr="Picture"/>
          <p:cNvPicPr>
            <a:picLocks noChangeAspect="1"/>
          </p:cNvPicPr>
          <p:nvPr/>
        </p:nvPicPr>
        <p:blipFill>
          <a:blip r:embed="rId4" cstate="print">
            <a:alphaModFix amt="61000"/>
          </a:blip>
          <a:stretch>
            <a:fillRect/>
          </a:stretch>
        </p:blipFill>
        <p:spPr>
          <a:xfrm>
            <a:off x="2184975" y="5855892"/>
            <a:ext cx="8910884" cy="398136"/>
          </a:xfrm>
          <a:prstGeom prst="rect">
            <a:avLst/>
          </a:prstGeom>
        </p:spPr>
      </p:pic>
      <p:pic>
        <p:nvPicPr>
          <p:cNvPr id="6563" name="Picture" descr="Picture"/>
          <p:cNvPicPr>
            <a:picLocks noChangeAspect="1"/>
          </p:cNvPicPr>
          <p:nvPr/>
        </p:nvPicPr>
        <p:blipFill>
          <a:blip r:embed="rId5" cstate="print">
            <a:alphaModFix amt="100000"/>
          </a:blip>
          <a:stretch>
            <a:fillRect/>
          </a:stretch>
        </p:blipFill>
        <p:spPr>
          <a:xfrm>
            <a:off x="8732520" y="8856345"/>
            <a:ext cx="703580" cy="703580"/>
          </a:xfrm>
          <a:prstGeom prst="rect">
            <a:avLst/>
          </a:prstGeom>
        </p:spPr>
      </p:pic>
      <p:sp>
        <p:nvSpPr>
          <p:cNvPr id="3" name="文本框 2"/>
          <p:cNvSpPr txBox="1"/>
          <p:nvPr/>
        </p:nvSpPr>
        <p:spPr>
          <a:xfrm>
            <a:off x="9638665" y="8747125"/>
            <a:ext cx="3599815" cy="922020"/>
          </a:xfrm>
          <a:prstGeom prst="rect">
            <a:avLst/>
          </a:prstGeom>
          <a:noFill/>
        </p:spPr>
        <p:txBody>
          <a:bodyPr wrap="square" rtlCol="0" anchor="t">
            <a:spAutoFit/>
          </a:bodyPr>
          <a:p>
            <a:pPr defTabSz="685800">
              <a:lnSpc>
                <a:spcPct val="150000"/>
              </a:lnSpc>
            </a:pPr>
            <a:r>
              <a:rPr lang="en-US" altLang="zh-CN" dirty="0">
                <a:solidFill>
                  <a:schemeClr val="bg1"/>
                </a:solidFill>
                <a:effectLst>
                  <a:outerShdw blurRad="38100" dist="19050" dir="2700000" algn="tl" rotWithShape="0">
                    <a:schemeClr val="dk1">
                      <a:alpha val="40000"/>
                    </a:schemeClr>
                  </a:outerShdw>
                </a:effectLst>
                <a:sym typeface="+mn-ea"/>
              </a:rPr>
              <a:t>e</a:t>
            </a:r>
            <a:r>
              <a:rPr lang="zh-CN" altLang="en-US" dirty="0">
                <a:solidFill>
                  <a:schemeClr val="bg1"/>
                </a:solidFill>
                <a:effectLst>
                  <a:outerShdw blurRad="38100" dist="19050" dir="2700000" algn="tl" rotWithShape="0">
                    <a:schemeClr val="dk1">
                      <a:alpha val="40000"/>
                    </a:schemeClr>
                  </a:outerShdw>
                </a:effectLst>
                <a:sym typeface="+mn-ea"/>
              </a:rPr>
              <a:t>律师联系热线：</a:t>
            </a:r>
            <a:r>
              <a:rPr lang="en-US" altLang="zh-CN" dirty="0">
                <a:solidFill>
                  <a:schemeClr val="bg1"/>
                </a:solidFill>
                <a:effectLst>
                  <a:outerShdw blurRad="38100" dist="19050" dir="2700000" algn="tl" rotWithShape="0">
                    <a:schemeClr val="dk1">
                      <a:alpha val="40000"/>
                    </a:schemeClr>
                  </a:outerShdw>
                </a:effectLst>
                <a:sym typeface="+mn-ea"/>
              </a:rPr>
              <a:t>0571-88486860</a:t>
            </a:r>
            <a:endParaRPr lang="en-US" altLang="zh-CN" dirty="0">
              <a:solidFill>
                <a:schemeClr val="bg1"/>
              </a:solidFill>
              <a:effectLst>
                <a:outerShdw blurRad="38100" dist="19050" dir="2700000" algn="tl" rotWithShape="0">
                  <a:schemeClr val="dk1">
                    <a:alpha val="40000"/>
                  </a:schemeClr>
                </a:outerShdw>
              </a:effectLst>
            </a:endParaRPr>
          </a:p>
          <a:p>
            <a:pPr defTabSz="685800">
              <a:lnSpc>
                <a:spcPct val="150000"/>
              </a:lnSpc>
            </a:pPr>
            <a:r>
              <a:rPr lang="en-US" altLang="zh-CN" dirty="0">
                <a:solidFill>
                  <a:schemeClr val="bg1"/>
                </a:solidFill>
                <a:effectLst>
                  <a:outerShdw blurRad="38100" dist="19050" dir="2700000" algn="tl" rotWithShape="0">
                    <a:schemeClr val="dk1">
                      <a:alpha val="40000"/>
                    </a:schemeClr>
                  </a:outerShdw>
                </a:effectLst>
                <a:sym typeface="+mn-ea"/>
              </a:rPr>
              <a:t>QQ: 1441015010   2359755720</a:t>
            </a:r>
            <a:endParaRPr lang="zh-CN" altLang="en-US"/>
          </a:p>
        </p:txBody>
      </p:sp>
      <p:pic>
        <p:nvPicPr>
          <p:cNvPr id="9221" name="图片 24" descr="E律师logo.png"/>
          <p:cNvPicPr>
            <a:picLocks noChangeAspect="1"/>
          </p:cNvPicPr>
          <p:nvPr/>
        </p:nvPicPr>
        <p:blipFill>
          <a:blip r:embed="rId6" cstate="print"/>
          <a:stretch>
            <a:fillRect/>
          </a:stretch>
        </p:blipFill>
        <p:spPr>
          <a:xfrm>
            <a:off x="335915" y="368300"/>
            <a:ext cx="1428750" cy="660400"/>
          </a:xfrm>
          <a:prstGeom prst="rect">
            <a:avLst/>
          </a:prstGeom>
          <a:noFill/>
          <a:ln w="9525">
            <a:noFill/>
          </a:ln>
        </p:spPr>
      </p:pic>
      <p:sp>
        <p:nvSpPr>
          <p:cNvPr id="4" name="文本框 3"/>
          <p:cNvSpPr txBox="1"/>
          <p:nvPr/>
        </p:nvSpPr>
        <p:spPr>
          <a:xfrm>
            <a:off x="3571875" y="4091940"/>
            <a:ext cx="7844155" cy="1568450"/>
          </a:xfrm>
          <a:prstGeom prst="rect">
            <a:avLst/>
          </a:prstGeom>
          <a:noFill/>
        </p:spPr>
        <p:txBody>
          <a:bodyPr wrap="square" rtlCol="0">
            <a:spAutoFit/>
          </a:bodyPr>
          <a:p>
            <a:r>
              <a:rPr lang="zh-CN" altLang="en-US" sz="9600" dirty="0" smtClean="0">
                <a:ln w="3175">
                  <a:gradFill flip="none" rotWithShape="1">
                    <a:gsLst>
                      <a:gs pos="0">
                        <a:schemeClr val="bg1">
                          <a:alpha val="52000"/>
                        </a:schemeClr>
                      </a:gs>
                      <a:gs pos="100000">
                        <a:schemeClr val="bg1">
                          <a:alpha val="0"/>
                        </a:schemeClr>
                      </a:gs>
                    </a:gsLst>
                    <a:lin ang="16200000" scaled="1"/>
                    <a:tileRect/>
                  </a:gradFill>
                </a:ln>
                <a:solidFill>
                  <a:schemeClr val="bg1"/>
                </a:solidFill>
                <a:effectLst>
                  <a:outerShdw blurRad="177800" sx="102000" sy="102000" algn="ctr" rotWithShape="0">
                    <a:srgbClr val="65B9BF">
                      <a:alpha val="40000"/>
                    </a:srgbClr>
                  </a:outerShdw>
                </a:effectLst>
                <a:latin typeface="Impact" panose="020B0806030902050204" pitchFamily="34" charset="0"/>
                <a:ea typeface="宋体" panose="02010600030101010101" pitchFamily="2" charset="-122"/>
                <a:sym typeface="+mn-ea"/>
              </a:rPr>
              <a:t>谢 谢 观 赏</a:t>
            </a:r>
            <a:endParaRPr lang="zh-CN" altLang="en-US" sz="9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0"/>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446405" y="670560"/>
            <a:ext cx="952500" cy="952500"/>
          </a:xfrm>
          <a:prstGeom prst="rect">
            <a:avLst/>
          </a:prstGeom>
        </p:spPr>
      </p:pic>
      <p:pic>
        <p:nvPicPr>
          <p:cNvPr id="2325" name="Picture" descr="Picture"/>
          <p:cNvPicPr>
            <a:picLocks noChangeAspect="1"/>
          </p:cNvPicPr>
          <p:nvPr/>
        </p:nvPicPr>
        <p:blipFill>
          <a:blip r:embed="rId3" cstate="print">
            <a:alphaModFix amt="100000"/>
          </a:blip>
          <a:stretch>
            <a:fillRect/>
          </a:stretch>
        </p:blipFill>
        <p:spPr>
          <a:xfrm>
            <a:off x="10267512" y="-2906494"/>
            <a:ext cx="5474573" cy="5474573"/>
          </a:xfrm>
          <a:prstGeom prst="rect">
            <a:avLst/>
          </a:prstGeom>
        </p:spPr>
      </p:pic>
      <p:sp>
        <p:nvSpPr>
          <p:cNvPr id="3" name="文本框 2"/>
          <p:cNvSpPr txBox="1"/>
          <p:nvPr/>
        </p:nvSpPr>
        <p:spPr>
          <a:xfrm>
            <a:off x="1515745" y="1002665"/>
            <a:ext cx="5311140" cy="119888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系统管理-用户管理</a:t>
            </a:r>
            <a:endParaRPr lang="zh-CN" altLang="en-US" sz="3600" dirty="0">
              <a:solidFill>
                <a:schemeClr val="bg1"/>
              </a:solidFill>
              <a:latin typeface="微软雅黑" panose="020B0503020204020204" charset="-122"/>
              <a:ea typeface="微软雅黑" panose="020B0503020204020204" charset="-122"/>
              <a:cs typeface="Lucida Sans Unicode" panose="020B0602030504020204" pitchFamily="34" charset="0"/>
            </a:endParaRPr>
          </a:p>
          <a:p>
            <a:endParaRPr lang="zh-CN" altLang="en-US" sz="3600"/>
          </a:p>
        </p:txBody>
      </p:sp>
      <p:sp>
        <p:nvSpPr>
          <p:cNvPr id="6" name="文本框 5"/>
          <p:cNvSpPr txBox="1"/>
          <p:nvPr/>
        </p:nvSpPr>
        <p:spPr>
          <a:xfrm>
            <a:off x="507365" y="7132955"/>
            <a:ext cx="11870055" cy="2030095"/>
          </a:xfrm>
          <a:prstGeom prst="rect">
            <a:avLst/>
          </a:prstGeom>
          <a:noFill/>
        </p:spPr>
        <p:txBody>
          <a:bodyPr wrap="square" rtlCol="0">
            <a:spAutoFit/>
          </a:bodyPr>
          <a:p>
            <a:pPr>
              <a:lnSpc>
                <a:spcPct val="150000"/>
              </a:lnSpc>
            </a:pPr>
            <a:r>
              <a:rPr lang="zh-CN" altLang="en-US" dirty="0">
                <a:solidFill>
                  <a:schemeClr val="bg1"/>
                </a:solidFill>
                <a:latin typeface="+mj-lt"/>
                <a:ea typeface="+mj-ea"/>
                <a:cs typeface="+mj-cs"/>
                <a:sym typeface="+mn-ea"/>
              </a:rPr>
              <a:t>页面右侧（图标1 ）为系统配置</a:t>
            </a:r>
            <a:r>
              <a:rPr lang="en-US" altLang="zh-CN" dirty="0">
                <a:solidFill>
                  <a:schemeClr val="bg1"/>
                </a:solidFill>
                <a:latin typeface="+mj-lt"/>
                <a:ea typeface="+mj-ea"/>
                <a:cs typeface="+mj-cs"/>
                <a:sym typeface="+mn-ea"/>
              </a:rPr>
              <a:t>-</a:t>
            </a:r>
            <a:r>
              <a:rPr lang="zh-CN" altLang="en-US" dirty="0">
                <a:solidFill>
                  <a:schemeClr val="bg1"/>
                </a:solidFill>
                <a:latin typeface="+mj-lt"/>
                <a:ea typeface="+mj-ea"/>
                <a:cs typeface="+mj-cs"/>
                <a:sym typeface="+mn-ea"/>
              </a:rPr>
              <a:t>用户管理（图标</a:t>
            </a:r>
            <a:r>
              <a:rPr lang="en-US" altLang="zh-CN" dirty="0">
                <a:solidFill>
                  <a:schemeClr val="bg1"/>
                </a:solidFill>
                <a:latin typeface="+mj-lt"/>
                <a:ea typeface="+mj-ea"/>
                <a:cs typeface="+mj-cs"/>
                <a:sym typeface="+mn-ea"/>
              </a:rPr>
              <a:t>2</a:t>
            </a:r>
            <a:r>
              <a:rPr lang="zh-CN" altLang="en-US" dirty="0">
                <a:solidFill>
                  <a:schemeClr val="bg1"/>
                </a:solidFill>
                <a:latin typeface="+mj-lt"/>
                <a:ea typeface="+mj-ea"/>
                <a:cs typeface="+mj-cs"/>
                <a:sym typeface="+mn-ea"/>
              </a:rPr>
              <a:t>）</a:t>
            </a:r>
            <a:r>
              <a:rPr lang="en-US" altLang="zh-CN" dirty="0">
                <a:solidFill>
                  <a:schemeClr val="bg1"/>
                </a:solidFill>
                <a:latin typeface="+mj-lt"/>
                <a:ea typeface="+mj-ea"/>
                <a:cs typeface="+mj-cs"/>
                <a:sym typeface="+mn-ea"/>
              </a:rPr>
              <a:t>-</a:t>
            </a:r>
            <a:r>
              <a:rPr lang="zh-CN" altLang="en-US" dirty="0">
                <a:solidFill>
                  <a:schemeClr val="bg1"/>
                </a:solidFill>
                <a:latin typeface="+mj-lt"/>
                <a:ea typeface="+mj-ea"/>
                <a:cs typeface="+mj-cs"/>
                <a:sym typeface="+mn-ea"/>
              </a:rPr>
              <a:t>用户（图标</a:t>
            </a:r>
            <a:r>
              <a:rPr lang="en-US" altLang="zh-CN" dirty="0">
                <a:solidFill>
                  <a:schemeClr val="bg1"/>
                </a:solidFill>
                <a:latin typeface="+mj-lt"/>
                <a:ea typeface="+mj-ea"/>
                <a:cs typeface="+mj-cs"/>
                <a:sym typeface="+mn-ea"/>
              </a:rPr>
              <a:t>3</a:t>
            </a:r>
            <a:r>
              <a:rPr lang="zh-CN" altLang="en-US" dirty="0">
                <a:solidFill>
                  <a:schemeClr val="bg1"/>
                </a:solidFill>
                <a:latin typeface="+mj-lt"/>
                <a:ea typeface="+mj-ea"/>
                <a:cs typeface="+mj-cs"/>
                <a:sym typeface="+mn-ea"/>
              </a:rPr>
              <a:t>），并且可以查看我们系统账号的数量及使用情况、用户栏为我们系统中已开的用户信息，可以点右侧</a:t>
            </a:r>
            <a:r>
              <a:rPr lang="zh-CN" altLang="en-US" dirty="0">
                <a:solidFill>
                  <a:srgbClr val="C00000"/>
                </a:solidFill>
                <a:latin typeface="+mj-lt"/>
                <a:ea typeface="+mj-ea"/>
                <a:cs typeface="+mj-cs"/>
                <a:sym typeface="+mn-ea"/>
              </a:rPr>
              <a:t>操作（图标</a:t>
            </a:r>
            <a:r>
              <a:rPr lang="en-US" altLang="zh-CN" dirty="0">
                <a:solidFill>
                  <a:srgbClr val="C00000"/>
                </a:solidFill>
                <a:latin typeface="+mj-lt"/>
                <a:ea typeface="+mj-ea"/>
                <a:cs typeface="+mj-cs"/>
                <a:sym typeface="+mn-ea"/>
              </a:rPr>
              <a:t>4</a:t>
            </a:r>
            <a:r>
              <a:rPr lang="zh-CN" altLang="en-US" dirty="0">
                <a:solidFill>
                  <a:srgbClr val="C00000"/>
                </a:solidFill>
                <a:latin typeface="+mj-lt"/>
                <a:ea typeface="+mj-ea"/>
                <a:cs typeface="+mj-cs"/>
                <a:sym typeface="+mn-ea"/>
              </a:rPr>
              <a:t>）</a:t>
            </a:r>
            <a:r>
              <a:rPr lang="zh-CN" altLang="en-US" dirty="0">
                <a:solidFill>
                  <a:schemeClr val="bg1"/>
                </a:solidFill>
                <a:latin typeface="+mj-lt"/>
                <a:ea typeface="+mj-ea"/>
                <a:cs typeface="+mj-cs"/>
                <a:sym typeface="+mn-ea"/>
              </a:rPr>
              <a:t>栏进行查看、修改、快速登录和删除，添加新用户点击</a:t>
            </a:r>
            <a:r>
              <a:rPr lang="zh-CN" altLang="en-US" dirty="0">
                <a:solidFill>
                  <a:srgbClr val="C00000"/>
                </a:solidFill>
                <a:latin typeface="+mj-lt"/>
                <a:ea typeface="+mj-ea"/>
                <a:cs typeface="+mj-cs"/>
                <a:sym typeface="+mn-ea"/>
              </a:rPr>
              <a:t>（图标</a:t>
            </a:r>
            <a:r>
              <a:rPr lang="en-US" altLang="zh-CN" dirty="0">
                <a:solidFill>
                  <a:srgbClr val="C00000"/>
                </a:solidFill>
                <a:latin typeface="+mj-lt"/>
                <a:ea typeface="+mj-ea"/>
                <a:cs typeface="+mj-cs"/>
                <a:sym typeface="+mn-ea"/>
              </a:rPr>
              <a:t>5</a:t>
            </a:r>
            <a:r>
              <a:rPr lang="zh-CN" altLang="en-US" dirty="0" smtClean="0">
                <a:solidFill>
                  <a:srgbClr val="C00000"/>
                </a:solidFill>
                <a:latin typeface="+mj-lt"/>
                <a:ea typeface="+mj-ea"/>
                <a:cs typeface="+mj-cs"/>
                <a:sym typeface="+mn-ea"/>
              </a:rPr>
              <a:t>）       </a:t>
            </a:r>
            <a:endParaRPr lang="zh-CN" altLang="en-US" dirty="0" smtClean="0">
              <a:solidFill>
                <a:srgbClr val="C00000"/>
              </a:solidFill>
              <a:latin typeface="+mj-lt"/>
              <a:ea typeface="+mj-ea"/>
              <a:cs typeface="+mj-cs"/>
              <a:sym typeface="+mn-ea"/>
            </a:endParaRPr>
          </a:p>
          <a:p>
            <a:pPr>
              <a:lnSpc>
                <a:spcPct val="150000"/>
              </a:lnSpc>
            </a:pPr>
            <a:r>
              <a:rPr lang="zh-CN" altLang="en-US" dirty="0">
                <a:solidFill>
                  <a:srgbClr val="C00000"/>
                </a:solidFill>
                <a:latin typeface="+mj-lt"/>
                <a:ea typeface="+mj-ea"/>
                <a:cs typeface="+mj-cs"/>
                <a:sym typeface="+mn-ea"/>
              </a:rPr>
              <a:t>律师离职后管理人员可在操作处进行修改，设置为离职状态。离职账号的案件资料可查看，且不占用户数。</a:t>
            </a:r>
            <a:endParaRPr lang="zh-CN" altLang="en-US" dirty="0"/>
          </a:p>
          <a:p>
            <a:endParaRPr lang="zh-CN" altLang="en-US"/>
          </a:p>
        </p:txBody>
      </p:sp>
      <p:pic>
        <p:nvPicPr>
          <p:cNvPr id="5" name="图片 4"/>
          <p:cNvPicPr>
            <a:picLocks noChangeAspect="1"/>
          </p:cNvPicPr>
          <p:nvPr/>
        </p:nvPicPr>
        <p:blipFill>
          <a:blip r:embed="rId4"/>
          <a:stretch>
            <a:fillRect/>
          </a:stretch>
        </p:blipFill>
        <p:spPr>
          <a:xfrm>
            <a:off x="446405" y="2272665"/>
            <a:ext cx="11956415" cy="45129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635"/>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560166" y="540732"/>
            <a:ext cx="1034962" cy="1034962"/>
          </a:xfrm>
          <a:prstGeom prst="rect">
            <a:avLst/>
          </a:prstGeom>
        </p:spPr>
      </p:pic>
      <p:sp>
        <p:nvSpPr>
          <p:cNvPr id="5" name="文本框 4"/>
          <p:cNvSpPr txBox="1"/>
          <p:nvPr/>
        </p:nvSpPr>
        <p:spPr>
          <a:xfrm>
            <a:off x="1893570" y="563880"/>
            <a:ext cx="6521450" cy="64516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系统管理-用户管理之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添加用户</a:t>
            </a:r>
            <a:endPar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endParaRPr>
          </a:p>
        </p:txBody>
      </p:sp>
      <p:sp>
        <p:nvSpPr>
          <p:cNvPr id="6" name="文本框 5"/>
          <p:cNvSpPr txBox="1"/>
          <p:nvPr/>
        </p:nvSpPr>
        <p:spPr>
          <a:xfrm>
            <a:off x="2635250" y="6353810"/>
            <a:ext cx="2967355" cy="2030095"/>
          </a:xfrm>
          <a:prstGeom prst="rect">
            <a:avLst/>
          </a:prstGeom>
          <a:noFill/>
        </p:spPr>
        <p:txBody>
          <a:bodyPr wrap="square" rtlCol="0">
            <a:spAutoFit/>
          </a:bodyPr>
          <a:p>
            <a:r>
              <a:rPr lang="en-US" altLang="zh-CN">
                <a:solidFill>
                  <a:schemeClr val="bg1"/>
                </a:solidFill>
                <a:sym typeface="+mn-ea"/>
              </a:rPr>
              <a:t>*</a:t>
            </a:r>
            <a:r>
              <a:rPr lang="zh-CN" altLang="en-US">
                <a:solidFill>
                  <a:schemeClr val="bg1"/>
                </a:solidFill>
                <a:sym typeface="+mn-ea"/>
              </a:rPr>
              <a:t>必填，</a:t>
            </a:r>
            <a:r>
              <a:rPr lang="zh-CN" altLang="en-US">
                <a:solidFill>
                  <a:srgbClr val="FF0000"/>
                </a:solidFill>
                <a:sym typeface="+mn-ea"/>
              </a:rPr>
              <a:t>用户组</a:t>
            </a:r>
            <a:r>
              <a:rPr lang="zh-CN" altLang="en-US">
                <a:solidFill>
                  <a:schemeClr val="bg1"/>
                </a:solidFill>
                <a:sym typeface="+mn-ea"/>
              </a:rPr>
              <a:t>一定要选择正确，选择某个角色，则该账号拥有该角色的权限功能</a:t>
            </a:r>
            <a:endParaRPr lang="zh-CN" altLang="en-US">
              <a:solidFill>
                <a:schemeClr val="bg1"/>
              </a:solidFill>
            </a:endParaRPr>
          </a:p>
          <a:p>
            <a:endParaRPr lang="zh-CN" altLang="en-US">
              <a:solidFill>
                <a:schemeClr val="bg1"/>
              </a:solidFill>
            </a:endParaRPr>
          </a:p>
          <a:p>
            <a:r>
              <a:rPr lang="zh-CN" altLang="en-US">
                <a:solidFill>
                  <a:schemeClr val="bg1"/>
                </a:solidFill>
                <a:sym typeface="+mn-ea"/>
              </a:rPr>
              <a:t>用户组选项下面的</a:t>
            </a:r>
            <a:r>
              <a:rPr lang="zh-CN" altLang="en-US">
                <a:solidFill>
                  <a:srgbClr val="FF0000"/>
                </a:solidFill>
                <a:sym typeface="+mn-ea"/>
              </a:rPr>
              <a:t>其他选项</a:t>
            </a:r>
            <a:r>
              <a:rPr lang="zh-CN" altLang="en-US">
                <a:solidFill>
                  <a:schemeClr val="bg1"/>
                </a:solidFill>
                <a:sym typeface="+mn-ea"/>
              </a:rPr>
              <a:t>可以展开，填写相关信息</a:t>
            </a:r>
            <a:endParaRPr lang="zh-CN" altLang="en-US"/>
          </a:p>
          <a:p>
            <a:endParaRPr lang="zh-CN" altLang="en-US"/>
          </a:p>
        </p:txBody>
      </p:sp>
      <p:sp>
        <p:nvSpPr>
          <p:cNvPr id="8" name="圆角矩形 7"/>
          <p:cNvSpPr/>
          <p:nvPr/>
        </p:nvSpPr>
        <p:spPr>
          <a:xfrm>
            <a:off x="2115185" y="5930265"/>
            <a:ext cx="4007485" cy="2453640"/>
          </a:xfrm>
          <a:prstGeom prst="round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325" name="Picture" descr="Picture"/>
          <p:cNvPicPr>
            <a:picLocks noChangeAspect="1"/>
          </p:cNvPicPr>
          <p:nvPr/>
        </p:nvPicPr>
        <p:blipFill>
          <a:blip r:embed="rId3" cstate="print">
            <a:alphaModFix amt="100000"/>
          </a:blip>
          <a:stretch>
            <a:fillRect/>
          </a:stretch>
        </p:blipFill>
        <p:spPr>
          <a:xfrm>
            <a:off x="10267512" y="-2886809"/>
            <a:ext cx="5474573" cy="5474573"/>
          </a:xfrm>
          <a:prstGeom prst="rect">
            <a:avLst/>
          </a:prstGeom>
        </p:spPr>
      </p:pic>
      <p:pic>
        <p:nvPicPr>
          <p:cNvPr id="7" name="图片 6"/>
          <p:cNvPicPr>
            <a:picLocks noChangeAspect="1"/>
          </p:cNvPicPr>
          <p:nvPr/>
        </p:nvPicPr>
        <p:blipFill>
          <a:blip r:embed="rId4"/>
          <a:stretch>
            <a:fillRect/>
          </a:stretch>
        </p:blipFill>
        <p:spPr>
          <a:xfrm>
            <a:off x="958850" y="1771015"/>
            <a:ext cx="10694670" cy="3411855"/>
          </a:xfrm>
          <a:prstGeom prst="rect">
            <a:avLst/>
          </a:prstGeom>
        </p:spPr>
      </p:pic>
      <p:pic>
        <p:nvPicPr>
          <p:cNvPr id="4" name="图片 3" descr="&amp;pfm8220393933&amp;"/>
          <p:cNvPicPr>
            <a:picLocks noChangeAspect="1"/>
          </p:cNvPicPr>
          <p:nvPr/>
        </p:nvPicPr>
        <p:blipFill>
          <a:blip r:embed="rId5">
            <a:extLst>
              <a:ext uri="{BEBA8EAE-BF5A-486C-A8C5-ECC9F3942E4B}">
                <a14:imgProps xmlns:a14="http://schemas.microsoft.com/office/drawing/2010/main">
                  <a14:imgLayer r:embed="rId6"/>
                </a14:imgProps>
              </a:ext>
            </a:extLst>
          </a:blip>
          <a:srcRect/>
          <a:stretch>
            <a:fillRect/>
          </a:stretch>
        </p:blipFill>
        <p:spPr>
          <a:xfrm>
            <a:off x="7946390" y="4509135"/>
            <a:ext cx="4480560" cy="38747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descr="Picture"/>
          <p:cNvPicPr>
            <a:picLocks noChangeAspect="1"/>
          </p:cNvPicPr>
          <p:nvPr/>
        </p:nvPicPr>
        <p:blipFill>
          <a:blip r:embed="rId1" cstate="print">
            <a:alphaModFix amt="100000"/>
          </a:blip>
          <a:stretch>
            <a:fillRect/>
          </a:stretch>
        </p:blipFill>
        <p:spPr>
          <a:xfrm>
            <a:off x="0" y="-635"/>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560166" y="540732"/>
            <a:ext cx="1034962" cy="1034962"/>
          </a:xfrm>
          <a:prstGeom prst="rect">
            <a:avLst/>
          </a:prstGeom>
        </p:spPr>
      </p:pic>
      <p:pic>
        <p:nvPicPr>
          <p:cNvPr id="2325" name="Picture" descr="Picture"/>
          <p:cNvPicPr>
            <a:picLocks noChangeAspect="1"/>
          </p:cNvPicPr>
          <p:nvPr/>
        </p:nvPicPr>
        <p:blipFill>
          <a:blip r:embed="rId3" cstate="print">
            <a:alphaModFix amt="100000"/>
          </a:blip>
          <a:stretch>
            <a:fillRect/>
          </a:stretch>
        </p:blipFill>
        <p:spPr>
          <a:xfrm>
            <a:off x="10267512" y="-2906494"/>
            <a:ext cx="5474573" cy="5474573"/>
          </a:xfrm>
          <a:prstGeom prst="rect">
            <a:avLst/>
          </a:prstGeom>
        </p:spPr>
      </p:pic>
      <p:sp>
        <p:nvSpPr>
          <p:cNvPr id="3" name="文本框 2"/>
          <p:cNvSpPr txBox="1"/>
          <p:nvPr/>
        </p:nvSpPr>
        <p:spPr>
          <a:xfrm>
            <a:off x="1659255" y="571500"/>
            <a:ext cx="7712710" cy="92202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系统管理-用户管理之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角色</a:t>
            </a:r>
            <a:endParaRPr lang="zh-CN" altLang="en-US" dirty="0">
              <a:solidFill>
                <a:schemeClr val="bg1"/>
              </a:solidFill>
              <a:latin typeface="微软雅黑" panose="020B0503020204020204" charset="-122"/>
              <a:ea typeface="微软雅黑" panose="020B0503020204020204" charset="-122"/>
              <a:cs typeface="Lucida Sans Unicode" panose="020B0602030504020204" pitchFamily="34" charset="0"/>
            </a:endParaRPr>
          </a:p>
          <a:p>
            <a:endParaRPr lang="zh-CN" altLang="en-US"/>
          </a:p>
        </p:txBody>
      </p:sp>
      <p:pic>
        <p:nvPicPr>
          <p:cNvPr id="5" name="图片 4" descr="&amp;pfm8320337783&amp;"/>
          <p:cNvPicPr>
            <a:picLocks noChangeAspect="1"/>
          </p:cNvPicPr>
          <p:nvPr/>
        </p:nvPicPr>
        <p:blipFill>
          <a:blip r:embed="rId4">
            <a:extLst>
              <a:ext uri="{BEBA8EAE-BF5A-486C-A8C5-ECC9F3942E4B}">
                <a14:imgProps xmlns:a14="http://schemas.microsoft.com/office/drawing/2010/main">
                  <a14:imgLayer r:embed="rId5"/>
                </a14:imgProps>
              </a:ext>
            </a:extLst>
          </a:blip>
          <a:srcRect/>
          <a:stretch>
            <a:fillRect/>
          </a:stretch>
        </p:blipFill>
        <p:spPr>
          <a:xfrm>
            <a:off x="1550035" y="2043430"/>
            <a:ext cx="9905365" cy="4984750"/>
          </a:xfrm>
          <a:prstGeom prst="rect">
            <a:avLst/>
          </a:prstGeom>
        </p:spPr>
      </p:pic>
      <p:pic>
        <p:nvPicPr>
          <p:cNvPr id="6" name="图片 5" descr="&amp;pfm8620337786&amp;"/>
          <p:cNvPicPr>
            <a:picLocks noChangeAspect="1"/>
          </p:cNvPicPr>
          <p:nvPr/>
        </p:nvPicPr>
        <p:blipFill>
          <a:blip r:embed="rId6">
            <a:extLst>
              <a:ext uri="{BEBA8EAE-BF5A-486C-A8C5-ECC9F3942E4B}">
                <a14:imgProps xmlns:a14="http://schemas.microsoft.com/office/drawing/2010/main">
                  <a14:imgLayer r:embed="rId7"/>
                </a14:imgProps>
              </a:ext>
            </a:extLst>
          </a:blip>
          <a:srcRect/>
          <a:stretch>
            <a:fillRect/>
          </a:stretch>
        </p:blipFill>
        <p:spPr>
          <a:xfrm>
            <a:off x="1550035" y="4394200"/>
            <a:ext cx="3681730" cy="2633980"/>
          </a:xfrm>
          <a:prstGeom prst="rect">
            <a:avLst/>
          </a:prstGeom>
        </p:spPr>
      </p:pic>
      <p:sp>
        <p:nvSpPr>
          <p:cNvPr id="7" name="文本框 6"/>
          <p:cNvSpPr txBox="1"/>
          <p:nvPr/>
        </p:nvSpPr>
        <p:spPr>
          <a:xfrm>
            <a:off x="1393825" y="7301230"/>
            <a:ext cx="10061575" cy="2861310"/>
          </a:xfrm>
          <a:prstGeom prst="rect">
            <a:avLst/>
          </a:prstGeom>
          <a:noFill/>
        </p:spPr>
        <p:txBody>
          <a:bodyPr wrap="square" rtlCol="0">
            <a:spAutoFit/>
          </a:bodyPr>
          <a:p>
            <a:r>
              <a:rPr lang="zh-CN" altLang="en-US">
                <a:solidFill>
                  <a:schemeClr val="bg1"/>
                </a:solidFill>
                <a:sym typeface="+mn-ea"/>
              </a:rPr>
              <a:t>根据需求选择权限功能，打勾为分配给该角色的功能，其中，权限组的</a:t>
            </a:r>
            <a:r>
              <a:rPr lang="zh-CN" altLang="en-US">
                <a:solidFill>
                  <a:srgbClr val="C00000"/>
                </a:solidFill>
                <a:sym typeface="+mn-ea"/>
              </a:rPr>
              <a:t>工作</a:t>
            </a:r>
            <a:r>
              <a:rPr lang="zh-CN" altLang="en-US">
                <a:solidFill>
                  <a:schemeClr val="bg1"/>
                </a:solidFill>
                <a:sym typeface="+mn-ea"/>
              </a:rPr>
              <a:t>权限为必选。</a:t>
            </a:r>
            <a:endParaRPr lang="zh-CN" altLang="en-US">
              <a:solidFill>
                <a:schemeClr val="bg1"/>
              </a:solidFill>
              <a:sym typeface="+mn-ea"/>
            </a:endParaRPr>
          </a:p>
          <a:p>
            <a:endParaRPr lang="zh-CN" altLang="en-US">
              <a:solidFill>
                <a:schemeClr val="bg1"/>
              </a:solidFill>
              <a:sym typeface="+mn-ea"/>
            </a:endParaRPr>
          </a:p>
          <a:p>
            <a:pPr algn="just">
              <a:lnSpc>
                <a:spcPct val="150000"/>
              </a:lnSpc>
            </a:pPr>
            <a:r>
              <a:rPr lang="zh-CN" altLang="en-US">
                <a:solidFill>
                  <a:schemeClr val="bg1"/>
                </a:solidFill>
                <a:sym typeface="+mn-ea"/>
              </a:rPr>
              <a:t>角色栏的</a:t>
            </a:r>
            <a:r>
              <a:rPr lang="zh-CN" altLang="en-US">
                <a:solidFill>
                  <a:srgbClr val="FF0000"/>
                </a:solidFill>
                <a:sym typeface="+mn-ea"/>
              </a:rPr>
              <a:t>超级管理员、主任、行政、律师、财务</a:t>
            </a:r>
            <a:r>
              <a:rPr lang="en-US" altLang="zh-CN">
                <a:solidFill>
                  <a:schemeClr val="bg1"/>
                </a:solidFill>
                <a:sym typeface="+mn-ea"/>
              </a:rPr>
              <a:t>5</a:t>
            </a:r>
            <a:r>
              <a:rPr lang="zh-CN" altLang="en-US">
                <a:solidFill>
                  <a:schemeClr val="bg1"/>
                </a:solidFill>
                <a:sym typeface="+mn-ea"/>
              </a:rPr>
              <a:t>个角色是系统默认的，律所可以在新增用户时直接选择这些角色。</a:t>
            </a:r>
            <a:endParaRPr lang="zh-CN" altLang="en-US"/>
          </a:p>
          <a:p>
            <a:pPr algn="just">
              <a:lnSpc>
                <a:spcPct val="150000"/>
              </a:lnSpc>
            </a:pPr>
            <a:r>
              <a:rPr lang="zh-CN" altLang="en-US">
                <a:solidFill>
                  <a:schemeClr val="bg1"/>
                </a:solidFill>
                <a:sym typeface="+mn-ea"/>
              </a:rPr>
              <a:t>点击操作</a:t>
            </a:r>
            <a:r>
              <a:rPr lang="zh-CN" altLang="en-US">
                <a:solidFill>
                  <a:srgbClr val="FF0000"/>
                </a:solidFill>
                <a:sym typeface="+mn-ea"/>
              </a:rPr>
              <a:t>（图标</a:t>
            </a:r>
            <a:r>
              <a:rPr lang="en-US" altLang="zh-CN">
                <a:solidFill>
                  <a:srgbClr val="FF0000"/>
                </a:solidFill>
                <a:sym typeface="+mn-ea"/>
              </a:rPr>
              <a:t>1</a:t>
            </a:r>
            <a:r>
              <a:rPr lang="zh-CN" altLang="en-US">
                <a:solidFill>
                  <a:srgbClr val="FF0000"/>
                </a:solidFill>
                <a:sym typeface="+mn-ea"/>
              </a:rPr>
              <a:t>）</a:t>
            </a:r>
            <a:r>
              <a:rPr lang="zh-CN" altLang="en-US">
                <a:solidFill>
                  <a:schemeClr val="bg1"/>
                </a:solidFill>
                <a:sym typeface="+mn-ea"/>
              </a:rPr>
              <a:t>，可以删除该角色，或者</a:t>
            </a:r>
            <a:r>
              <a:rPr lang="zh-CN" altLang="en-US">
                <a:solidFill>
                  <a:srgbClr val="FF0000"/>
                </a:solidFill>
                <a:sym typeface="+mn-ea"/>
              </a:rPr>
              <a:t>权限分配，对角色权限</a:t>
            </a:r>
            <a:r>
              <a:rPr lang="zh-CN" altLang="en-US">
                <a:solidFill>
                  <a:schemeClr val="bg1"/>
                </a:solidFill>
                <a:sym typeface="+mn-ea"/>
              </a:rPr>
              <a:t>进行重新划分，如系统默认角色不符合需求，可点击添加角色</a:t>
            </a:r>
            <a:r>
              <a:rPr lang="zh-CN" altLang="en-US">
                <a:solidFill>
                  <a:srgbClr val="FF0000"/>
                </a:solidFill>
                <a:sym typeface="+mn-ea"/>
              </a:rPr>
              <a:t>（图标</a:t>
            </a:r>
            <a:r>
              <a:rPr lang="en-US" altLang="zh-CN">
                <a:solidFill>
                  <a:srgbClr val="FF0000"/>
                </a:solidFill>
                <a:sym typeface="+mn-ea"/>
              </a:rPr>
              <a:t>2</a:t>
            </a:r>
            <a:r>
              <a:rPr lang="zh-CN" altLang="en-US">
                <a:solidFill>
                  <a:srgbClr val="FF0000"/>
                </a:solidFill>
                <a:sym typeface="+mn-ea"/>
              </a:rPr>
              <a:t>）</a:t>
            </a:r>
            <a:r>
              <a:rPr lang="zh-CN" altLang="en-US">
                <a:solidFill>
                  <a:schemeClr val="bg1"/>
                </a:solidFill>
                <a:sym typeface="+mn-ea"/>
              </a:rPr>
              <a:t>进行新增。</a:t>
            </a:r>
            <a:endParaRPr lang="zh-CN" altLang="en-US">
              <a:solidFill>
                <a:schemeClr val="bg1"/>
              </a:solidFill>
              <a:sym typeface="+mn-ea"/>
            </a:endParaRPr>
          </a:p>
          <a:p>
            <a:endParaRPr lang="zh-CN" altLang="en-US">
              <a:solidFill>
                <a:schemeClr val="bg1"/>
              </a:solidFill>
              <a:sym typeface="+mn-ea"/>
            </a:endParaRPr>
          </a:p>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635" y="0"/>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560166" y="540732"/>
            <a:ext cx="1034962" cy="1034962"/>
          </a:xfrm>
          <a:prstGeom prst="rect">
            <a:avLst/>
          </a:prstGeom>
        </p:spPr>
      </p:pic>
      <p:sp>
        <p:nvSpPr>
          <p:cNvPr id="4" name="文本框 3"/>
          <p:cNvSpPr txBox="1"/>
          <p:nvPr/>
        </p:nvSpPr>
        <p:spPr>
          <a:xfrm>
            <a:off x="1854200" y="516255"/>
            <a:ext cx="6328410" cy="953135"/>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-审批流配置</a:t>
            </a:r>
            <a:endPar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endParaRPr>
          </a:p>
          <a:p>
            <a:endParaRPr lang="zh-CN" altLang="en-US" sz="2000"/>
          </a:p>
        </p:txBody>
      </p:sp>
      <p:sp>
        <p:nvSpPr>
          <p:cNvPr id="6" name="文本框 5"/>
          <p:cNvSpPr txBox="1"/>
          <p:nvPr/>
        </p:nvSpPr>
        <p:spPr>
          <a:xfrm>
            <a:off x="1595120" y="5260975"/>
            <a:ext cx="10373995" cy="2249170"/>
          </a:xfrm>
          <a:prstGeom prst="rect">
            <a:avLst/>
          </a:prstGeom>
          <a:noFill/>
        </p:spPr>
        <p:txBody>
          <a:bodyPr wrap="square" rtlCol="0">
            <a:spAutoFit/>
          </a:bodyPr>
          <a:p>
            <a:pPr algn="l">
              <a:lnSpc>
                <a:spcPct val="130000"/>
              </a:lnSpc>
            </a:pPr>
            <a:r>
              <a:rPr lang="zh-CN" altLang="en-US" dirty="0">
                <a:solidFill>
                  <a:schemeClr val="bg1"/>
                </a:solidFill>
                <a:latin typeface="+mn-ea"/>
                <a:sym typeface="+mn-ea"/>
              </a:rPr>
              <a:t>审批流配置，即审批流程的设置，可以设置</a:t>
            </a:r>
            <a:r>
              <a:rPr lang="zh-CN" altLang="en-US" dirty="0">
                <a:solidFill>
                  <a:srgbClr val="C00000"/>
                </a:solidFill>
                <a:latin typeface="+mn-ea"/>
                <a:sym typeface="+mn-ea"/>
              </a:rPr>
              <a:t>单级</a:t>
            </a:r>
            <a:r>
              <a:rPr lang="zh-CN" altLang="en-US" dirty="0">
                <a:solidFill>
                  <a:schemeClr val="bg1"/>
                </a:solidFill>
                <a:latin typeface="+mn-ea"/>
                <a:sym typeface="+mn-ea"/>
              </a:rPr>
              <a:t>审批，也可以设置</a:t>
            </a:r>
            <a:r>
              <a:rPr lang="zh-CN" altLang="en-US" dirty="0">
                <a:solidFill>
                  <a:srgbClr val="C00000"/>
                </a:solidFill>
                <a:latin typeface="+mn-ea"/>
                <a:sym typeface="+mn-ea"/>
              </a:rPr>
              <a:t>多级</a:t>
            </a:r>
            <a:r>
              <a:rPr lang="zh-CN" altLang="en-US" dirty="0">
                <a:solidFill>
                  <a:schemeClr val="bg1"/>
                </a:solidFill>
                <a:latin typeface="+mn-ea"/>
                <a:sym typeface="+mn-ea"/>
              </a:rPr>
              <a:t>审批</a:t>
            </a:r>
            <a:endParaRPr lang="zh-CN" altLang="en-US" dirty="0">
              <a:solidFill>
                <a:schemeClr val="bg1"/>
              </a:solidFill>
              <a:latin typeface="+mn-ea"/>
              <a:sym typeface="+mn-ea"/>
            </a:endParaRPr>
          </a:p>
          <a:p>
            <a:pPr algn="l">
              <a:lnSpc>
                <a:spcPct val="130000"/>
              </a:lnSpc>
            </a:pPr>
            <a:r>
              <a:rPr lang="zh-CN" altLang="en-US" dirty="0">
                <a:solidFill>
                  <a:srgbClr val="0070C0"/>
                </a:solidFill>
                <a:latin typeface="+mn-ea"/>
                <a:sym typeface="+mn-ea"/>
              </a:rPr>
              <a:t>例如：用印审批是流程的名称，该流程第一步需要行政审批，行政审批通过以后，主任审批，如行政审批不通过，则不会走到主任审批</a:t>
            </a:r>
            <a:endParaRPr lang="zh-CN" altLang="en-US" dirty="0">
              <a:solidFill>
                <a:srgbClr val="0070C0"/>
              </a:solidFill>
              <a:latin typeface="+mn-ea"/>
            </a:endParaRPr>
          </a:p>
          <a:p>
            <a:pPr algn="l">
              <a:lnSpc>
                <a:spcPct val="130000"/>
              </a:lnSpc>
            </a:pPr>
            <a:r>
              <a:rPr lang="zh-CN" altLang="en-US" dirty="0">
                <a:solidFill>
                  <a:schemeClr val="bg1"/>
                </a:solidFill>
                <a:latin typeface="+mn-ea"/>
                <a:sym typeface="+mn-ea"/>
              </a:rPr>
              <a:t>在流程中可以设置某个人来审批，也可以设置某个角色审批</a:t>
            </a:r>
            <a:br>
              <a:rPr lang="zh-CN" altLang="en-US" dirty="0">
                <a:solidFill>
                  <a:schemeClr val="bg1"/>
                </a:solidFill>
                <a:latin typeface="+mn-ea"/>
                <a:sym typeface="+mn-ea"/>
              </a:rPr>
            </a:br>
            <a:r>
              <a:rPr lang="zh-CN" altLang="en-US" dirty="0">
                <a:solidFill>
                  <a:srgbClr val="C00000"/>
                </a:solidFill>
                <a:latin typeface="+mn-ea"/>
                <a:sym typeface="+mn-ea"/>
              </a:rPr>
              <a:t>图</a:t>
            </a:r>
            <a:r>
              <a:rPr lang="en-US" altLang="zh-CN" dirty="0">
                <a:solidFill>
                  <a:srgbClr val="C00000"/>
                </a:solidFill>
                <a:latin typeface="+mn-ea"/>
                <a:sym typeface="+mn-ea"/>
              </a:rPr>
              <a:t>1</a:t>
            </a:r>
            <a:r>
              <a:rPr lang="en-US" altLang="zh-CN" dirty="0">
                <a:solidFill>
                  <a:schemeClr val="tx1">
                    <a:lumMod val="85000"/>
                    <a:lumOff val="15000"/>
                  </a:schemeClr>
                </a:solidFill>
                <a:latin typeface="+mn-ea"/>
                <a:sym typeface="+mn-ea"/>
              </a:rPr>
              <a:t> </a:t>
            </a:r>
            <a:r>
              <a:rPr lang="en-US" altLang="zh-CN" dirty="0">
                <a:solidFill>
                  <a:schemeClr val="bg1"/>
                </a:solidFill>
                <a:latin typeface="+mn-ea"/>
                <a:sym typeface="+mn-ea"/>
              </a:rPr>
              <a:t> </a:t>
            </a:r>
            <a:r>
              <a:rPr lang="zh-CN" altLang="en-US" dirty="0">
                <a:solidFill>
                  <a:schemeClr val="bg1"/>
                </a:solidFill>
                <a:latin typeface="+mn-ea"/>
                <a:sym typeface="+mn-ea"/>
              </a:rPr>
              <a:t>可以针对该流程进行修改或者删除</a:t>
            </a:r>
            <a:endParaRPr lang="zh-CN" altLang="en-US" dirty="0">
              <a:solidFill>
                <a:schemeClr val="tx1">
                  <a:lumMod val="85000"/>
                  <a:lumOff val="15000"/>
                </a:schemeClr>
              </a:solidFill>
              <a:latin typeface="+mn-ea"/>
              <a:sym typeface="+mn-ea"/>
            </a:endParaRPr>
          </a:p>
          <a:p>
            <a:pPr algn="l">
              <a:lnSpc>
                <a:spcPct val="130000"/>
              </a:lnSpc>
            </a:pPr>
            <a:r>
              <a:rPr lang="zh-CN" altLang="en-US" dirty="0">
                <a:solidFill>
                  <a:srgbClr val="C00000"/>
                </a:solidFill>
                <a:latin typeface="+mn-ea"/>
                <a:sym typeface="+mn-ea"/>
              </a:rPr>
              <a:t>图</a:t>
            </a:r>
            <a:r>
              <a:rPr lang="en-US" altLang="zh-CN" dirty="0">
                <a:solidFill>
                  <a:srgbClr val="C00000"/>
                </a:solidFill>
                <a:latin typeface="+mn-ea"/>
                <a:sym typeface="+mn-ea"/>
              </a:rPr>
              <a:t>2</a:t>
            </a:r>
            <a:r>
              <a:rPr lang="en-US" altLang="zh-CN" dirty="0">
                <a:solidFill>
                  <a:schemeClr val="tx1">
                    <a:lumMod val="85000"/>
                    <a:lumOff val="15000"/>
                  </a:schemeClr>
                </a:solidFill>
                <a:latin typeface="+mn-ea"/>
                <a:sym typeface="+mn-ea"/>
              </a:rPr>
              <a:t>  </a:t>
            </a:r>
            <a:r>
              <a:rPr lang="zh-CN" altLang="en-US" dirty="0">
                <a:solidFill>
                  <a:schemeClr val="bg1"/>
                </a:solidFill>
                <a:latin typeface="+mn-ea"/>
                <a:sym typeface="+mn-ea"/>
              </a:rPr>
              <a:t>添加按钮处进行流程名称的增加或者流程步骤的设置 </a:t>
            </a:r>
            <a:r>
              <a:rPr lang="zh-CN" altLang="en-US" dirty="0">
                <a:solidFill>
                  <a:schemeClr val="tx1">
                    <a:lumMod val="85000"/>
                    <a:lumOff val="15000"/>
                  </a:schemeClr>
                </a:solidFill>
                <a:latin typeface="+mn-ea"/>
                <a:sym typeface="+mn-ea"/>
              </a:rPr>
              <a:t>           </a:t>
            </a:r>
            <a:endParaRPr lang="zh-CN" altLang="en-US"/>
          </a:p>
        </p:txBody>
      </p:sp>
      <p:pic>
        <p:nvPicPr>
          <p:cNvPr id="2325" name="Picture" descr="Picture"/>
          <p:cNvPicPr>
            <a:picLocks noChangeAspect="1"/>
          </p:cNvPicPr>
          <p:nvPr/>
        </p:nvPicPr>
        <p:blipFill>
          <a:blip r:embed="rId3" cstate="print">
            <a:alphaModFix amt="100000"/>
          </a:blip>
          <a:stretch>
            <a:fillRect/>
          </a:stretch>
        </p:blipFill>
        <p:spPr>
          <a:xfrm>
            <a:off x="9329617" y="7110631"/>
            <a:ext cx="5474573" cy="5474573"/>
          </a:xfrm>
          <a:prstGeom prst="rect">
            <a:avLst/>
          </a:prstGeom>
        </p:spPr>
      </p:pic>
      <p:pic>
        <p:nvPicPr>
          <p:cNvPr id="7" name="图片 6" descr="303b31393935373334363bcff2cfc2bcfdcdb7"/>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1795" y="8395970"/>
            <a:ext cx="914400" cy="914400"/>
          </a:xfrm>
          <a:prstGeom prst="rect">
            <a:avLst/>
          </a:prstGeom>
        </p:spPr>
      </p:pic>
      <p:sp>
        <p:nvSpPr>
          <p:cNvPr id="8" name="文本框 7"/>
          <p:cNvSpPr txBox="1"/>
          <p:nvPr/>
        </p:nvSpPr>
        <p:spPr>
          <a:xfrm>
            <a:off x="2576195" y="8654415"/>
            <a:ext cx="4881245" cy="1004570"/>
          </a:xfrm>
          <a:prstGeom prst="rect">
            <a:avLst/>
          </a:prstGeom>
          <a:noFill/>
        </p:spPr>
        <p:txBody>
          <a:bodyPr wrap="square" rtlCol="0">
            <a:spAutoFit/>
          </a:bodyPr>
          <a:p>
            <a:pPr algn="l">
              <a:lnSpc>
                <a:spcPct val="130000"/>
              </a:lnSpc>
            </a:pPr>
            <a:r>
              <a:rPr lang="zh-CN" altLang="en-US" dirty="0">
                <a:solidFill>
                  <a:srgbClr val="C00000"/>
                </a:solidFill>
                <a:latin typeface="+mn-ea"/>
                <a:sym typeface="+mn-ea"/>
              </a:rPr>
              <a:t>如何设置流程请看下一页！</a:t>
            </a:r>
            <a:endParaRPr lang="zh-CN" altLang="en-US"/>
          </a:p>
          <a:p>
            <a:endParaRPr lang="zh-CN" altLang="en-US"/>
          </a:p>
          <a:p>
            <a:endParaRPr lang="zh-CN" altLang="en-US"/>
          </a:p>
        </p:txBody>
      </p:sp>
      <p:pic>
        <p:nvPicPr>
          <p:cNvPr id="3" name="图片 2"/>
          <p:cNvPicPr>
            <a:picLocks noChangeAspect="1"/>
          </p:cNvPicPr>
          <p:nvPr/>
        </p:nvPicPr>
        <p:blipFill>
          <a:blip r:embed="rId6"/>
          <a:stretch>
            <a:fillRect/>
          </a:stretch>
        </p:blipFill>
        <p:spPr>
          <a:xfrm>
            <a:off x="1595120" y="1469390"/>
            <a:ext cx="10363200" cy="36150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144145" y="0"/>
            <a:ext cx="13292455" cy="9969500"/>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365221" y="462627"/>
            <a:ext cx="1034962" cy="1034962"/>
          </a:xfrm>
          <a:prstGeom prst="rect">
            <a:avLst/>
          </a:prstGeom>
        </p:spPr>
      </p:pic>
      <p:sp>
        <p:nvSpPr>
          <p:cNvPr id="3" name="文本框 2"/>
          <p:cNvSpPr txBox="1"/>
          <p:nvPr/>
        </p:nvSpPr>
        <p:spPr>
          <a:xfrm>
            <a:off x="1595120" y="692785"/>
            <a:ext cx="8630285" cy="92202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系统管理-审批流配置之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流程添加</a:t>
            </a:r>
            <a:endParaRPr lang="zh-CN" altLang="en-US" dirty="0">
              <a:solidFill>
                <a:srgbClr val="4299A0"/>
              </a:solidFill>
              <a:latin typeface="微软雅黑" panose="020B0503020204020204" charset="-122"/>
              <a:ea typeface="微软雅黑" panose="020B0503020204020204" charset="-122"/>
              <a:cs typeface="Lucida Sans Unicode" panose="020B0602030504020204" pitchFamily="34" charset="0"/>
            </a:endParaRPr>
          </a:p>
          <a:p>
            <a:endParaRPr lang="zh-CN" altLang="en-US"/>
          </a:p>
        </p:txBody>
      </p:sp>
      <p:sp>
        <p:nvSpPr>
          <p:cNvPr id="6" name="文本框 5"/>
          <p:cNvSpPr txBox="1"/>
          <p:nvPr/>
        </p:nvSpPr>
        <p:spPr>
          <a:xfrm>
            <a:off x="1877695" y="6790055"/>
            <a:ext cx="9685020" cy="1476375"/>
          </a:xfrm>
          <a:prstGeom prst="rect">
            <a:avLst/>
          </a:prstGeom>
          <a:noFill/>
        </p:spPr>
        <p:txBody>
          <a:bodyPr wrap="square" rtlCol="0">
            <a:spAutoFit/>
          </a:bodyPr>
          <a:p>
            <a:r>
              <a:rPr lang="zh-CN" altLang="en-US" dirty="0">
                <a:solidFill>
                  <a:schemeClr val="bg1"/>
                </a:solidFill>
                <a:latin typeface="+mn-ea"/>
                <a:sym typeface="+mn-ea"/>
              </a:rPr>
              <a:t>上级流程选择顶级流程，为添加流程名称</a:t>
            </a:r>
            <a:r>
              <a:rPr lang="zh-CN" altLang="en-US" dirty="0">
                <a:solidFill>
                  <a:srgbClr val="C00000"/>
                </a:solidFill>
                <a:latin typeface="+mn-ea"/>
                <a:sym typeface="+mn-ea"/>
              </a:rPr>
              <a:t>（左图）</a:t>
            </a:r>
            <a:r>
              <a:rPr lang="zh-CN" altLang="en-US" dirty="0">
                <a:solidFill>
                  <a:schemeClr val="bg1"/>
                </a:solidFill>
                <a:latin typeface="+mn-ea"/>
                <a:sym typeface="+mn-ea"/>
              </a:rPr>
              <a:t>，流程名称设置好之后</a:t>
            </a:r>
            <a:r>
              <a:rPr lang="zh-CN" altLang="en-US" dirty="0">
                <a:solidFill>
                  <a:srgbClr val="C00000"/>
                </a:solidFill>
                <a:latin typeface="+mn-ea"/>
                <a:sym typeface="+mn-ea"/>
              </a:rPr>
              <a:t>（右图）</a:t>
            </a:r>
            <a:r>
              <a:rPr lang="zh-CN" altLang="en-US" dirty="0">
                <a:solidFill>
                  <a:schemeClr val="bg1"/>
                </a:solidFill>
                <a:latin typeface="+mn-ea"/>
                <a:sym typeface="+mn-ea"/>
              </a:rPr>
              <a:t>上级流程选择我们设置好的名称，流程名称可随意设置，流程步骤填写数字，</a:t>
            </a:r>
            <a:r>
              <a:rPr lang="en-US" altLang="zh-CN" dirty="0">
                <a:solidFill>
                  <a:schemeClr val="bg1"/>
                </a:solidFill>
                <a:latin typeface="+mn-ea"/>
                <a:sym typeface="+mn-ea"/>
              </a:rPr>
              <a:t>1</a:t>
            </a:r>
            <a:r>
              <a:rPr lang="zh-CN" altLang="en-US" dirty="0">
                <a:solidFill>
                  <a:schemeClr val="bg1"/>
                </a:solidFill>
                <a:latin typeface="+mn-ea"/>
                <a:sym typeface="+mn-ea"/>
              </a:rPr>
              <a:t>为一级审批，</a:t>
            </a:r>
            <a:r>
              <a:rPr lang="en-US" altLang="zh-CN" dirty="0">
                <a:solidFill>
                  <a:schemeClr val="bg1"/>
                </a:solidFill>
                <a:latin typeface="+mn-ea"/>
                <a:sym typeface="+mn-ea"/>
              </a:rPr>
              <a:t>2</a:t>
            </a:r>
            <a:r>
              <a:rPr lang="zh-CN" altLang="en-US" dirty="0">
                <a:solidFill>
                  <a:schemeClr val="bg1"/>
                </a:solidFill>
                <a:latin typeface="+mn-ea"/>
                <a:sym typeface="+mn-ea"/>
              </a:rPr>
              <a:t>为二级审批，以此类推，审批人员处填写具体的审批人，如人员没有填写直接选择审批角色，则是该审批角色的账号都可以进行审批。</a:t>
            </a:r>
            <a:endParaRPr lang="zh-CN" altLang="en-US" dirty="0">
              <a:solidFill>
                <a:schemeClr val="bg1"/>
              </a:solidFill>
              <a:latin typeface="+mn-ea"/>
            </a:endParaRPr>
          </a:p>
          <a:p>
            <a:endParaRPr lang="zh-CN" altLang="en-US"/>
          </a:p>
        </p:txBody>
      </p:sp>
      <p:pic>
        <p:nvPicPr>
          <p:cNvPr id="2325" name="Picture" descr="Picture"/>
          <p:cNvPicPr>
            <a:picLocks noChangeAspect="1"/>
          </p:cNvPicPr>
          <p:nvPr/>
        </p:nvPicPr>
        <p:blipFill>
          <a:blip r:embed="rId3" cstate="print">
            <a:alphaModFix amt="100000"/>
          </a:blip>
          <a:stretch>
            <a:fillRect/>
          </a:stretch>
        </p:blipFill>
        <p:spPr>
          <a:xfrm>
            <a:off x="10792022" y="-2987139"/>
            <a:ext cx="5474573" cy="5474573"/>
          </a:xfrm>
          <a:prstGeom prst="rect">
            <a:avLst/>
          </a:prstGeom>
        </p:spPr>
      </p:pic>
      <p:sp>
        <p:nvSpPr>
          <p:cNvPr id="7" name="横卷形 6"/>
          <p:cNvSpPr/>
          <p:nvPr/>
        </p:nvSpPr>
        <p:spPr>
          <a:xfrm>
            <a:off x="1311910" y="5967730"/>
            <a:ext cx="10250805" cy="3121660"/>
          </a:xfrm>
          <a:prstGeom prst="horizontalScroll">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4"/>
          <a:stretch>
            <a:fillRect/>
          </a:stretch>
        </p:blipFill>
        <p:spPr>
          <a:xfrm>
            <a:off x="1165225" y="1891030"/>
            <a:ext cx="8439150" cy="3800475"/>
          </a:xfrm>
          <a:prstGeom prst="rect">
            <a:avLst/>
          </a:prstGeom>
        </p:spPr>
      </p:pic>
      <p:pic>
        <p:nvPicPr>
          <p:cNvPr id="9" name="图片 8"/>
          <p:cNvPicPr>
            <a:picLocks noChangeAspect="1"/>
          </p:cNvPicPr>
          <p:nvPr/>
        </p:nvPicPr>
        <p:blipFill>
          <a:blip r:embed="rId5"/>
          <a:stretch>
            <a:fillRect/>
          </a:stretch>
        </p:blipFill>
        <p:spPr>
          <a:xfrm>
            <a:off x="6689090" y="1888490"/>
            <a:ext cx="4892675" cy="3813175"/>
          </a:xfrm>
          <a:prstGeom prst="rect">
            <a:avLst/>
          </a:prstGeom>
          <a:ln w="12700" cmpd="sng">
            <a:solidFill>
              <a:schemeClr val="accent1">
                <a:shade val="50000"/>
              </a:schemeClr>
            </a:solidFill>
            <a:prstDash val="soli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635" y="0"/>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560166" y="540732"/>
            <a:ext cx="1034962" cy="1034962"/>
          </a:xfrm>
          <a:prstGeom prst="rect">
            <a:avLst/>
          </a:prstGeom>
        </p:spPr>
      </p:pic>
      <p:pic>
        <p:nvPicPr>
          <p:cNvPr id="2784" name="Picture" descr="Picture"/>
          <p:cNvPicPr>
            <a:picLocks noChangeAspect="1"/>
          </p:cNvPicPr>
          <p:nvPr/>
        </p:nvPicPr>
        <p:blipFill>
          <a:blip r:embed="rId3" cstate="print">
            <a:alphaModFix amt="100000"/>
          </a:blip>
          <a:stretch>
            <a:fillRect/>
          </a:stretch>
        </p:blipFill>
        <p:spPr>
          <a:xfrm rot="18900000">
            <a:off x="2478226" y="3366424"/>
            <a:ext cx="838422" cy="1490318"/>
          </a:xfrm>
          <a:prstGeom prst="rect">
            <a:avLst/>
          </a:prstGeom>
        </p:spPr>
      </p:pic>
      <p:pic>
        <p:nvPicPr>
          <p:cNvPr id="3726" name="Picture" descr="Picture"/>
          <p:cNvPicPr>
            <a:picLocks noChangeAspect="1"/>
          </p:cNvPicPr>
          <p:nvPr/>
        </p:nvPicPr>
        <p:blipFill>
          <a:blip r:embed="rId3" cstate="print">
            <a:alphaModFix amt="100000"/>
          </a:blip>
          <a:stretch>
            <a:fillRect/>
          </a:stretch>
        </p:blipFill>
        <p:spPr>
          <a:xfrm rot="18900000">
            <a:off x="5550662" y="3366424"/>
            <a:ext cx="838422" cy="1490318"/>
          </a:xfrm>
          <a:prstGeom prst="rect">
            <a:avLst/>
          </a:prstGeom>
        </p:spPr>
      </p:pic>
      <p:pic>
        <p:nvPicPr>
          <p:cNvPr id="4670" name="Picture" descr="Picture"/>
          <p:cNvPicPr>
            <a:picLocks noChangeAspect="1"/>
          </p:cNvPicPr>
          <p:nvPr/>
        </p:nvPicPr>
        <p:blipFill>
          <a:blip r:embed="rId3" cstate="print">
            <a:alphaModFix amt="100000"/>
          </a:blip>
          <a:stretch>
            <a:fillRect/>
          </a:stretch>
        </p:blipFill>
        <p:spPr>
          <a:xfrm rot="18900000">
            <a:off x="8623098" y="3366424"/>
            <a:ext cx="838422" cy="1490318"/>
          </a:xfrm>
          <a:prstGeom prst="rect">
            <a:avLst/>
          </a:prstGeom>
        </p:spPr>
      </p:pic>
      <p:pic>
        <p:nvPicPr>
          <p:cNvPr id="5614" name="Picture" descr="Picture"/>
          <p:cNvPicPr>
            <a:picLocks noChangeAspect="1"/>
          </p:cNvPicPr>
          <p:nvPr/>
        </p:nvPicPr>
        <p:blipFill>
          <a:blip r:embed="rId3" cstate="print">
            <a:alphaModFix amt="100000"/>
          </a:blip>
          <a:stretch>
            <a:fillRect/>
          </a:stretch>
        </p:blipFill>
        <p:spPr>
          <a:xfrm rot="18900000">
            <a:off x="11695534" y="3366424"/>
            <a:ext cx="838422" cy="1490318"/>
          </a:xfrm>
          <a:prstGeom prst="rect">
            <a:avLst/>
          </a:prstGeom>
        </p:spPr>
      </p:pic>
      <p:sp>
        <p:nvSpPr>
          <p:cNvPr id="3" name="文本框 2"/>
          <p:cNvSpPr txBox="1"/>
          <p:nvPr/>
        </p:nvSpPr>
        <p:spPr>
          <a:xfrm>
            <a:off x="2010410" y="659130"/>
            <a:ext cx="6208395" cy="92202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系统管理-审批流配置之</a:t>
            </a:r>
            <a:r>
              <a:rPr lang="zh-CN" altLang="en-US" sz="20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流程添加</a:t>
            </a:r>
            <a:endParaRPr lang="zh-CN" altLang="en-US" dirty="0">
              <a:solidFill>
                <a:srgbClr val="4299A0"/>
              </a:solidFill>
              <a:latin typeface="微软雅黑" panose="020B0503020204020204" charset="-122"/>
              <a:ea typeface="微软雅黑" panose="020B0503020204020204" charset="-122"/>
              <a:cs typeface="Lucida Sans Unicode" panose="020B0602030504020204" pitchFamily="34" charset="0"/>
              <a:sym typeface="+mn-ea"/>
            </a:endParaRPr>
          </a:p>
          <a:p>
            <a:endParaRPr lang="zh-CN" altLang="en-US"/>
          </a:p>
        </p:txBody>
      </p:sp>
      <p:pic>
        <p:nvPicPr>
          <p:cNvPr id="6" name="图片 5" descr="32303038313138363b32303039303530393bd0c5cfa2"/>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8145" y="7971790"/>
            <a:ext cx="914400" cy="914400"/>
          </a:xfrm>
          <a:prstGeom prst="rect">
            <a:avLst/>
          </a:prstGeom>
        </p:spPr>
      </p:pic>
      <p:sp>
        <p:nvSpPr>
          <p:cNvPr id="7" name="文本框 6"/>
          <p:cNvSpPr txBox="1"/>
          <p:nvPr/>
        </p:nvSpPr>
        <p:spPr>
          <a:xfrm>
            <a:off x="1332230" y="8169910"/>
            <a:ext cx="11208385" cy="645160"/>
          </a:xfrm>
          <a:prstGeom prst="rect">
            <a:avLst/>
          </a:prstGeom>
          <a:noFill/>
        </p:spPr>
        <p:txBody>
          <a:bodyPr wrap="square" rtlCol="0">
            <a:spAutoFit/>
          </a:bodyPr>
          <a:p>
            <a:r>
              <a:rPr lang="zh-CN" altLang="en-US" dirty="0">
                <a:solidFill>
                  <a:schemeClr val="bg1"/>
                </a:solidFill>
                <a:latin typeface="+mn-ea"/>
                <a:sym typeface="+mn-ea"/>
              </a:rPr>
              <a:t>审批项目详细到</a:t>
            </a:r>
            <a:r>
              <a:rPr lang="zh-CN" altLang="en-US" dirty="0">
                <a:solidFill>
                  <a:srgbClr val="C00000"/>
                </a:solidFill>
                <a:latin typeface="+mn-ea"/>
                <a:sym typeface="+mn-ea"/>
              </a:rPr>
              <a:t>不同的案件、不同的业务、不同的用印申请</a:t>
            </a:r>
            <a:r>
              <a:rPr lang="zh-CN" altLang="en-US" dirty="0">
                <a:solidFill>
                  <a:schemeClr val="bg1"/>
                </a:solidFill>
                <a:latin typeface="+mn-ea"/>
                <a:sym typeface="+mn-ea"/>
              </a:rPr>
              <a:t>都可以选各自的审批流程，点击修改进行操作。</a:t>
            </a:r>
            <a:endParaRPr lang="zh-CN" altLang="en-US" dirty="0">
              <a:solidFill>
                <a:schemeClr val="tx1">
                  <a:lumMod val="85000"/>
                  <a:lumOff val="15000"/>
                </a:schemeClr>
              </a:solidFill>
              <a:latin typeface="+mn-ea"/>
            </a:endParaRPr>
          </a:p>
          <a:p>
            <a:endParaRPr lang="zh-CN" altLang="en-US"/>
          </a:p>
        </p:txBody>
      </p:sp>
      <p:pic>
        <p:nvPicPr>
          <p:cNvPr id="2325" name="Picture" descr="Picture"/>
          <p:cNvPicPr>
            <a:picLocks noChangeAspect="1"/>
          </p:cNvPicPr>
          <p:nvPr/>
        </p:nvPicPr>
        <p:blipFill>
          <a:blip r:embed="rId6" cstate="print">
            <a:alphaModFix amt="100000"/>
          </a:blip>
          <a:stretch>
            <a:fillRect/>
          </a:stretch>
        </p:blipFill>
        <p:spPr>
          <a:xfrm>
            <a:off x="11046022" y="7477026"/>
            <a:ext cx="5474573" cy="5474573"/>
          </a:xfrm>
          <a:prstGeom prst="rect">
            <a:avLst/>
          </a:prstGeom>
        </p:spPr>
      </p:pic>
      <p:pic>
        <p:nvPicPr>
          <p:cNvPr id="5" name="图片 4"/>
          <p:cNvPicPr>
            <a:picLocks noChangeAspect="1"/>
          </p:cNvPicPr>
          <p:nvPr/>
        </p:nvPicPr>
        <p:blipFill>
          <a:blip r:embed="rId7"/>
          <a:stretch>
            <a:fillRect/>
          </a:stretch>
        </p:blipFill>
        <p:spPr>
          <a:xfrm>
            <a:off x="398145" y="2212975"/>
            <a:ext cx="12133580" cy="53733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635"/>
            <a:ext cx="13004799" cy="9753599"/>
          </a:xfrm>
          <a:prstGeom prst="rect">
            <a:avLst/>
          </a:prstGeom>
        </p:spPr>
      </p:pic>
      <p:pic>
        <p:nvPicPr>
          <p:cNvPr id="456" name="Picture" descr="Picture"/>
          <p:cNvPicPr>
            <a:picLocks noChangeAspect="1"/>
          </p:cNvPicPr>
          <p:nvPr/>
        </p:nvPicPr>
        <p:blipFill>
          <a:blip r:embed="rId2" cstate="print">
            <a:alphaModFix amt="100000"/>
          </a:blip>
          <a:stretch>
            <a:fillRect/>
          </a:stretch>
        </p:blipFill>
        <p:spPr>
          <a:xfrm>
            <a:off x="228061" y="364837"/>
            <a:ext cx="1034962" cy="1034962"/>
          </a:xfrm>
          <a:prstGeom prst="rect">
            <a:avLst/>
          </a:prstGeom>
        </p:spPr>
      </p:pic>
      <p:pic>
        <p:nvPicPr>
          <p:cNvPr id="2785" name="Picture" descr="Picture"/>
          <p:cNvPicPr>
            <a:picLocks noChangeAspect="1"/>
          </p:cNvPicPr>
          <p:nvPr/>
        </p:nvPicPr>
        <p:blipFill>
          <a:blip r:embed="rId3" cstate="print">
            <a:alphaModFix amt="100000"/>
          </a:blip>
          <a:stretch>
            <a:fillRect/>
          </a:stretch>
        </p:blipFill>
        <p:spPr>
          <a:xfrm>
            <a:off x="1595120" y="8539480"/>
            <a:ext cx="915670" cy="915670"/>
          </a:xfrm>
          <a:prstGeom prst="rect">
            <a:avLst/>
          </a:prstGeom>
        </p:spPr>
      </p:pic>
      <p:pic>
        <p:nvPicPr>
          <p:cNvPr id="5595" name="Picture" descr="Picture"/>
          <p:cNvPicPr>
            <a:picLocks noChangeAspect="1"/>
          </p:cNvPicPr>
          <p:nvPr/>
        </p:nvPicPr>
        <p:blipFill>
          <a:blip r:embed="rId4" cstate="print">
            <a:alphaModFix amt="100000"/>
          </a:blip>
          <a:stretch>
            <a:fillRect/>
          </a:stretch>
        </p:blipFill>
        <p:spPr>
          <a:xfrm>
            <a:off x="1795780" y="8701405"/>
            <a:ext cx="522605" cy="629920"/>
          </a:xfrm>
          <a:prstGeom prst="rect">
            <a:avLst/>
          </a:prstGeom>
        </p:spPr>
      </p:pic>
      <p:sp>
        <p:nvSpPr>
          <p:cNvPr id="3" name="文本框 2"/>
          <p:cNvSpPr txBox="1"/>
          <p:nvPr/>
        </p:nvSpPr>
        <p:spPr>
          <a:xfrm>
            <a:off x="1563370" y="539115"/>
            <a:ext cx="5487035" cy="1198880"/>
          </a:xfrm>
          <a:prstGeom prst="rect">
            <a:avLst/>
          </a:prstGeom>
          <a:noFill/>
        </p:spPr>
        <p:txBody>
          <a:bodyPr wrap="square" rtlCol="0">
            <a:spAutoFit/>
          </a:bodyPr>
          <a:p>
            <a:r>
              <a:rPr lang="zh-CN" altLang="en-US" sz="3600" dirty="0">
                <a:solidFill>
                  <a:srgbClr val="4299A0"/>
                </a:solidFill>
                <a:latin typeface="微软雅黑" panose="020B0503020204020204" charset="-122"/>
                <a:ea typeface="微软雅黑" panose="020B0503020204020204" charset="-122"/>
                <a:cs typeface="Lucida Sans Unicode" panose="020B0602030504020204" pitchFamily="34" charset="0"/>
                <a:sym typeface="+mn-ea"/>
              </a:rPr>
              <a:t>系统管理-系统配置</a:t>
            </a:r>
            <a:endParaRPr lang="zh-CN" altLang="en-US" sz="3600" b="1" dirty="0"/>
          </a:p>
          <a:p>
            <a:endParaRPr lang="zh-CN" altLang="en-US" sz="3600"/>
          </a:p>
        </p:txBody>
      </p:sp>
      <p:sp>
        <p:nvSpPr>
          <p:cNvPr id="5" name="文本框 4"/>
          <p:cNvSpPr txBox="1"/>
          <p:nvPr/>
        </p:nvSpPr>
        <p:spPr>
          <a:xfrm>
            <a:off x="3045460" y="8416925"/>
            <a:ext cx="8531860" cy="1198880"/>
          </a:xfrm>
          <a:prstGeom prst="rect">
            <a:avLst/>
          </a:prstGeom>
          <a:noFill/>
        </p:spPr>
        <p:txBody>
          <a:bodyPr wrap="square" rtlCol="0">
            <a:spAutoFit/>
          </a:bodyPr>
          <a:p>
            <a:r>
              <a:rPr lang="en-US" altLang="en-US" dirty="0">
                <a:solidFill>
                  <a:schemeClr val="bg1"/>
                </a:solidFill>
                <a:latin typeface="微软雅黑" panose="020B0503020204020204" charset="-122"/>
                <a:ea typeface="微软雅黑" panose="020B0503020204020204" charset="-122"/>
                <a:sym typeface="+mn-ea"/>
              </a:rPr>
              <a:t>系统配置：案件类型（</a:t>
            </a:r>
            <a:r>
              <a:rPr lang="en-US" altLang="en-US" dirty="0">
                <a:solidFill>
                  <a:srgbClr val="FF0000"/>
                </a:solidFill>
                <a:latin typeface="微软雅黑" panose="020B0503020204020204" charset="-122"/>
                <a:ea typeface="微软雅黑" panose="020B0503020204020204" charset="-122"/>
                <a:sym typeface="+mn-ea"/>
              </a:rPr>
              <a:t>联系</a:t>
            </a:r>
            <a:r>
              <a:rPr lang="en-US" altLang="zh-CN" dirty="0">
                <a:solidFill>
                  <a:srgbClr val="FF0000"/>
                </a:solidFill>
                <a:latin typeface="微软雅黑" panose="020B0503020204020204" charset="-122"/>
                <a:ea typeface="微软雅黑" panose="020B0503020204020204" charset="-122"/>
                <a:sym typeface="+mn-ea"/>
              </a:rPr>
              <a:t>e</a:t>
            </a:r>
            <a:r>
              <a:rPr lang="en-US" altLang="en-US" dirty="0">
                <a:solidFill>
                  <a:srgbClr val="FF0000"/>
                </a:solidFill>
                <a:latin typeface="微软雅黑" panose="020B0503020204020204" charset="-122"/>
                <a:ea typeface="微软雅黑" panose="020B0503020204020204" charset="-122"/>
                <a:sym typeface="+mn-ea"/>
              </a:rPr>
              <a:t>律师修改</a:t>
            </a:r>
            <a:r>
              <a:rPr lang="en-US" altLang="en-US" dirty="0">
                <a:solidFill>
                  <a:schemeClr val="bg1"/>
                </a:solidFill>
                <a:latin typeface="微软雅黑" panose="020B0503020204020204" charset="-122"/>
                <a:ea typeface="微软雅黑" panose="020B0503020204020204" charset="-122"/>
                <a:sym typeface="+mn-ea"/>
              </a:rPr>
              <a:t>）</a:t>
            </a:r>
            <a:r>
              <a:rPr lang="zh-CN" altLang="en-US" dirty="0">
                <a:solidFill>
                  <a:schemeClr val="bg1"/>
                </a:solidFill>
                <a:latin typeface="微软雅黑" panose="020B0503020204020204" charset="-122"/>
                <a:ea typeface="微软雅黑" panose="020B0503020204020204" charset="-122"/>
                <a:sym typeface="+mn-ea"/>
              </a:rPr>
              <a:t>、</a:t>
            </a:r>
            <a:r>
              <a:rPr lang="en-US" altLang="en-US" dirty="0">
                <a:solidFill>
                  <a:schemeClr val="bg1"/>
                </a:solidFill>
                <a:latin typeface="微软雅黑" panose="020B0503020204020204" charset="-122"/>
                <a:ea typeface="微软雅黑" panose="020B0503020204020204" charset="-122"/>
                <a:sym typeface="+mn-ea"/>
              </a:rPr>
              <a:t>系统参数配置、公章使用、开票项目、付款方式、短信系统配置、收支类别、案由管理、短信模板管理、提成比例分组、提成比例管理等系统的设置、新增、修改或删除功能</a:t>
            </a:r>
            <a:endParaRPr lang="en-US" altLang="en-US" dirty="0">
              <a:solidFill>
                <a:schemeClr val="bg1"/>
              </a:solidFill>
              <a:latin typeface="微软雅黑" panose="020B0503020204020204" charset="-122"/>
              <a:ea typeface="微软雅黑" panose="020B0503020204020204" charset="-122"/>
              <a:sym typeface="+mn-ea"/>
            </a:endParaRPr>
          </a:p>
          <a:p>
            <a:endParaRPr lang="zh-CN" altLang="en-US"/>
          </a:p>
        </p:txBody>
      </p:sp>
      <p:sp>
        <p:nvSpPr>
          <p:cNvPr id="7" name="对角圆角矩形 6"/>
          <p:cNvSpPr/>
          <p:nvPr/>
        </p:nvSpPr>
        <p:spPr>
          <a:xfrm>
            <a:off x="2908300" y="8256270"/>
            <a:ext cx="8532495" cy="1198880"/>
          </a:xfrm>
          <a:prstGeom prst="round2Diag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325" name="Picture" descr="Picture"/>
          <p:cNvPicPr>
            <a:picLocks noChangeAspect="1"/>
          </p:cNvPicPr>
          <p:nvPr/>
        </p:nvPicPr>
        <p:blipFill>
          <a:blip r:embed="rId5" cstate="print">
            <a:alphaModFix amt="100000"/>
          </a:blip>
          <a:stretch>
            <a:fillRect/>
          </a:stretch>
        </p:blipFill>
        <p:spPr>
          <a:xfrm>
            <a:off x="10948232" y="-3338929"/>
            <a:ext cx="5474573" cy="5474573"/>
          </a:xfrm>
          <a:prstGeom prst="rect">
            <a:avLst/>
          </a:prstGeom>
        </p:spPr>
      </p:pic>
      <p:pic>
        <p:nvPicPr>
          <p:cNvPr id="8" name="图片 7"/>
          <p:cNvPicPr>
            <a:picLocks noChangeAspect="1"/>
          </p:cNvPicPr>
          <p:nvPr/>
        </p:nvPicPr>
        <p:blipFill>
          <a:blip r:embed="rId6"/>
          <a:stretch>
            <a:fillRect/>
          </a:stretch>
        </p:blipFill>
        <p:spPr>
          <a:xfrm>
            <a:off x="828040" y="2180590"/>
            <a:ext cx="11642725" cy="51498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2714</Words>
  <Application>WPS 演示</Application>
  <PresentationFormat>自定义</PresentationFormat>
  <Paragraphs>227</Paragraphs>
  <Slides>28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Arial</vt:lpstr>
      <vt:lpstr>宋体</vt:lpstr>
      <vt:lpstr>Wingdings</vt:lpstr>
      <vt:lpstr>Arial</vt:lpstr>
      <vt:lpstr>华文中宋</vt:lpstr>
      <vt:lpstr>微软雅黑</vt:lpstr>
      <vt:lpstr>Lucida Sans Unicode</vt:lpstr>
      <vt:lpstr>Calibri</vt:lpstr>
      <vt:lpstr>Arial Unicode MS</vt:lpstr>
      <vt:lpstr>黑体</vt:lpstr>
      <vt:lpstr>Impact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客服部陈丽珍</cp:lastModifiedBy>
  <cp:revision>28</cp:revision>
  <dcterms:created xsi:type="dcterms:W3CDTF">2020-12-15T01:19:00Z</dcterms:created>
  <dcterms:modified xsi:type="dcterms:W3CDTF">2022-01-06T06:05:14Z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8485E6AF58C64986BE78D50391B3618D</vt:lpwstr>
  </property>
</Properties>
</file>